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92" r:id="rId2"/>
    <p:sldId id="290" r:id="rId3"/>
    <p:sldId id="279" r:id="rId4"/>
    <p:sldId id="291" r:id="rId5"/>
    <p:sldId id="258" r:id="rId6"/>
    <p:sldId id="293" r:id="rId7"/>
    <p:sldId id="297" r:id="rId8"/>
    <p:sldId id="285" r:id="rId9"/>
    <p:sldId id="261" r:id="rId10"/>
    <p:sldId id="262" r:id="rId11"/>
    <p:sldId id="264" r:id="rId12"/>
    <p:sldId id="265" r:id="rId13"/>
    <p:sldId id="267" r:id="rId14"/>
    <p:sldId id="272" r:id="rId15"/>
    <p:sldId id="294" r:id="rId16"/>
    <p:sldId id="295" r:id="rId17"/>
    <p:sldId id="296" r:id="rId18"/>
    <p:sldId id="280" r:id="rId19"/>
  </p:sldIdLst>
  <p:sldSz cx="17346613" cy="9756775"/>
  <p:notesSz cx="6889750" cy="10015538"/>
  <p:defaultTextStyle>
    <a:defPPr>
      <a:defRPr lang="en-US"/>
    </a:defPPr>
    <a:lvl1pPr marL="0" algn="l" defTabSz="783229" rtl="0" eaLnBrk="1" latinLnBrk="0" hangingPunct="1">
      <a:defRPr sz="3100" kern="1200">
        <a:solidFill>
          <a:schemeClr val="tx1"/>
        </a:solidFill>
        <a:latin typeface="+mn-lt"/>
        <a:ea typeface="+mn-ea"/>
        <a:cs typeface="+mn-cs"/>
      </a:defRPr>
    </a:lvl1pPr>
    <a:lvl2pPr marL="783229" algn="l" defTabSz="783229" rtl="0" eaLnBrk="1" latinLnBrk="0" hangingPunct="1">
      <a:defRPr sz="3100" kern="1200">
        <a:solidFill>
          <a:schemeClr val="tx1"/>
        </a:solidFill>
        <a:latin typeface="+mn-lt"/>
        <a:ea typeface="+mn-ea"/>
        <a:cs typeface="+mn-cs"/>
      </a:defRPr>
    </a:lvl2pPr>
    <a:lvl3pPr marL="1566459" algn="l" defTabSz="783229" rtl="0" eaLnBrk="1" latinLnBrk="0" hangingPunct="1">
      <a:defRPr sz="3100" kern="1200">
        <a:solidFill>
          <a:schemeClr val="tx1"/>
        </a:solidFill>
        <a:latin typeface="+mn-lt"/>
        <a:ea typeface="+mn-ea"/>
        <a:cs typeface="+mn-cs"/>
      </a:defRPr>
    </a:lvl3pPr>
    <a:lvl4pPr marL="2349688" algn="l" defTabSz="783229" rtl="0" eaLnBrk="1" latinLnBrk="0" hangingPunct="1">
      <a:defRPr sz="3100" kern="1200">
        <a:solidFill>
          <a:schemeClr val="tx1"/>
        </a:solidFill>
        <a:latin typeface="+mn-lt"/>
        <a:ea typeface="+mn-ea"/>
        <a:cs typeface="+mn-cs"/>
      </a:defRPr>
    </a:lvl4pPr>
    <a:lvl5pPr marL="3132917" algn="l" defTabSz="783229" rtl="0" eaLnBrk="1" latinLnBrk="0" hangingPunct="1">
      <a:defRPr sz="3100" kern="1200">
        <a:solidFill>
          <a:schemeClr val="tx1"/>
        </a:solidFill>
        <a:latin typeface="+mn-lt"/>
        <a:ea typeface="+mn-ea"/>
        <a:cs typeface="+mn-cs"/>
      </a:defRPr>
    </a:lvl5pPr>
    <a:lvl6pPr marL="3916147" algn="l" defTabSz="783229" rtl="0" eaLnBrk="1" latinLnBrk="0" hangingPunct="1">
      <a:defRPr sz="3100" kern="1200">
        <a:solidFill>
          <a:schemeClr val="tx1"/>
        </a:solidFill>
        <a:latin typeface="+mn-lt"/>
        <a:ea typeface="+mn-ea"/>
        <a:cs typeface="+mn-cs"/>
      </a:defRPr>
    </a:lvl6pPr>
    <a:lvl7pPr marL="4699376" algn="l" defTabSz="783229" rtl="0" eaLnBrk="1" latinLnBrk="0" hangingPunct="1">
      <a:defRPr sz="3100" kern="1200">
        <a:solidFill>
          <a:schemeClr val="tx1"/>
        </a:solidFill>
        <a:latin typeface="+mn-lt"/>
        <a:ea typeface="+mn-ea"/>
        <a:cs typeface="+mn-cs"/>
      </a:defRPr>
    </a:lvl7pPr>
    <a:lvl8pPr marL="5482605" algn="l" defTabSz="783229" rtl="0" eaLnBrk="1" latinLnBrk="0" hangingPunct="1">
      <a:defRPr sz="3100" kern="1200">
        <a:solidFill>
          <a:schemeClr val="tx1"/>
        </a:solidFill>
        <a:latin typeface="+mn-lt"/>
        <a:ea typeface="+mn-ea"/>
        <a:cs typeface="+mn-cs"/>
      </a:defRPr>
    </a:lvl8pPr>
    <a:lvl9pPr marL="6265835" algn="l" defTabSz="783229" rtl="0" eaLnBrk="1" latinLnBrk="0" hangingPunct="1">
      <a:defRPr sz="3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3">
          <p15:clr>
            <a:srgbClr val="A4A3A4"/>
          </p15:clr>
        </p15:guide>
        <p15:guide id="2" pos="5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C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snapToObjects="1">
      <p:cViewPr varScale="1">
        <p:scale>
          <a:sx n="83" d="100"/>
          <a:sy n="83" d="100"/>
        </p:scale>
        <p:origin x="232" y="392"/>
      </p:cViewPr>
      <p:guideLst>
        <p:guide orient="horz" pos="3073"/>
        <p:guide pos="54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0777"/>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sz="quarter" idx="1"/>
          </p:nvPr>
        </p:nvSpPr>
        <p:spPr>
          <a:xfrm>
            <a:off x="3902598" y="0"/>
            <a:ext cx="2985558" cy="500777"/>
          </a:xfrm>
          <a:prstGeom prst="rect">
            <a:avLst/>
          </a:prstGeom>
        </p:spPr>
        <p:txBody>
          <a:bodyPr vert="horz" lIns="94229" tIns="47114" rIns="94229" bIns="47114" rtlCol="0"/>
          <a:lstStyle>
            <a:lvl1pPr algn="r">
              <a:defRPr sz="1200"/>
            </a:lvl1pPr>
          </a:lstStyle>
          <a:p>
            <a:fld id="{507BA5B0-8384-4E18-9924-9974DF705997}" type="datetimeFigureOut">
              <a:rPr lang="en-GB" smtClean="0"/>
              <a:t>03/05/2021</a:t>
            </a:fld>
            <a:endParaRPr lang="en-GB"/>
          </a:p>
        </p:txBody>
      </p:sp>
      <p:sp>
        <p:nvSpPr>
          <p:cNvPr id="4" name="Footer Placeholder 3"/>
          <p:cNvSpPr>
            <a:spLocks noGrp="1"/>
          </p:cNvSpPr>
          <p:nvPr>
            <p:ph type="ftr" sz="quarter" idx="2"/>
          </p:nvPr>
        </p:nvSpPr>
        <p:spPr>
          <a:xfrm>
            <a:off x="1" y="9513023"/>
            <a:ext cx="2985558" cy="500777"/>
          </a:xfrm>
          <a:prstGeom prst="rect">
            <a:avLst/>
          </a:prstGeom>
        </p:spPr>
        <p:txBody>
          <a:bodyPr vert="horz" lIns="94229" tIns="47114" rIns="94229" bIns="47114" rtlCol="0" anchor="b"/>
          <a:lstStyle>
            <a:lvl1pPr algn="l">
              <a:defRPr sz="1200"/>
            </a:lvl1pPr>
          </a:lstStyle>
          <a:p>
            <a:endParaRPr lang="en-GB"/>
          </a:p>
        </p:txBody>
      </p:sp>
      <p:sp>
        <p:nvSpPr>
          <p:cNvPr id="5" name="Slide Number Placeholder 4"/>
          <p:cNvSpPr>
            <a:spLocks noGrp="1"/>
          </p:cNvSpPr>
          <p:nvPr>
            <p:ph type="sldNum" sz="quarter" idx="3"/>
          </p:nvPr>
        </p:nvSpPr>
        <p:spPr>
          <a:xfrm>
            <a:off x="3902598" y="9513023"/>
            <a:ext cx="2985558" cy="500777"/>
          </a:xfrm>
          <a:prstGeom prst="rect">
            <a:avLst/>
          </a:prstGeom>
        </p:spPr>
        <p:txBody>
          <a:bodyPr vert="horz" lIns="94229" tIns="47114" rIns="94229" bIns="47114" rtlCol="0" anchor="b"/>
          <a:lstStyle>
            <a:lvl1pPr algn="r">
              <a:defRPr sz="1200"/>
            </a:lvl1pPr>
          </a:lstStyle>
          <a:p>
            <a:fld id="{1C670F3A-2859-43E5-AC46-A415155F175F}" type="slidenum">
              <a:rPr lang="en-GB" smtClean="0"/>
              <a:t>‹#›</a:t>
            </a:fld>
            <a:endParaRPr lang="en-GB"/>
          </a:p>
        </p:txBody>
      </p:sp>
    </p:spTree>
    <p:extLst>
      <p:ext uri="{BB962C8B-B14F-4D97-AF65-F5344CB8AC3E}">
        <p14:creationId xmlns:p14="http://schemas.microsoft.com/office/powerpoint/2010/main" val="88984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0777"/>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3902598" y="0"/>
            <a:ext cx="2985558" cy="500777"/>
          </a:xfrm>
          <a:prstGeom prst="rect">
            <a:avLst/>
          </a:prstGeom>
        </p:spPr>
        <p:txBody>
          <a:bodyPr vert="horz" lIns="94229" tIns="47114" rIns="94229" bIns="47114" rtlCol="0"/>
          <a:lstStyle>
            <a:lvl1pPr algn="r">
              <a:defRPr sz="1200"/>
            </a:lvl1pPr>
          </a:lstStyle>
          <a:p>
            <a:fld id="{FCE09407-6ECB-490A-9F2A-491654D2F694}" type="datetimeFigureOut">
              <a:rPr lang="en-GB" smtClean="0"/>
              <a:t>03/05/2021</a:t>
            </a:fld>
            <a:endParaRPr lang="en-GB"/>
          </a:p>
        </p:txBody>
      </p:sp>
      <p:sp>
        <p:nvSpPr>
          <p:cNvPr id="4" name="Slide Image Placeholder 3"/>
          <p:cNvSpPr>
            <a:spLocks noGrp="1" noRot="1" noChangeAspect="1"/>
          </p:cNvSpPr>
          <p:nvPr>
            <p:ph type="sldImg" idx="2"/>
          </p:nvPr>
        </p:nvSpPr>
        <p:spPr>
          <a:xfrm>
            <a:off x="107950" y="752475"/>
            <a:ext cx="6673850" cy="3754438"/>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688975" y="4757381"/>
            <a:ext cx="5511800" cy="450699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3023"/>
            <a:ext cx="2985558" cy="500777"/>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3023"/>
            <a:ext cx="2985558" cy="500777"/>
          </a:xfrm>
          <a:prstGeom prst="rect">
            <a:avLst/>
          </a:prstGeom>
        </p:spPr>
        <p:txBody>
          <a:bodyPr vert="horz" lIns="94229" tIns="47114" rIns="94229" bIns="47114" rtlCol="0" anchor="b"/>
          <a:lstStyle>
            <a:lvl1pPr algn="r">
              <a:defRPr sz="1200"/>
            </a:lvl1pPr>
          </a:lstStyle>
          <a:p>
            <a:fld id="{2C7D8886-6FF0-4FD6-94B4-EF31573B7DB5}" type="slidenum">
              <a:rPr lang="en-GB" smtClean="0"/>
              <a:t>‹#›</a:t>
            </a:fld>
            <a:endParaRPr lang="en-GB"/>
          </a:p>
        </p:txBody>
      </p:sp>
    </p:spTree>
    <p:extLst>
      <p:ext uri="{BB962C8B-B14F-4D97-AF65-F5344CB8AC3E}">
        <p14:creationId xmlns:p14="http://schemas.microsoft.com/office/powerpoint/2010/main" val="412931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a:t>
            </a:fld>
            <a:endParaRPr lang="en-GB"/>
          </a:p>
        </p:txBody>
      </p:sp>
    </p:spTree>
    <p:extLst>
      <p:ext uri="{BB962C8B-B14F-4D97-AF65-F5344CB8AC3E}">
        <p14:creationId xmlns:p14="http://schemas.microsoft.com/office/powerpoint/2010/main" val="323795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10</a:t>
            </a:fld>
            <a:endParaRPr lang="en-GB"/>
          </a:p>
        </p:txBody>
      </p:sp>
    </p:spTree>
    <p:extLst>
      <p:ext uri="{BB962C8B-B14F-4D97-AF65-F5344CB8AC3E}">
        <p14:creationId xmlns:p14="http://schemas.microsoft.com/office/powerpoint/2010/main" val="110571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11</a:t>
            </a:fld>
            <a:endParaRPr lang="en-GB"/>
          </a:p>
        </p:txBody>
      </p:sp>
    </p:spTree>
    <p:extLst>
      <p:ext uri="{BB962C8B-B14F-4D97-AF65-F5344CB8AC3E}">
        <p14:creationId xmlns:p14="http://schemas.microsoft.com/office/powerpoint/2010/main" val="197833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12</a:t>
            </a:fld>
            <a:endParaRPr lang="en-GB"/>
          </a:p>
        </p:txBody>
      </p:sp>
    </p:spTree>
    <p:extLst>
      <p:ext uri="{BB962C8B-B14F-4D97-AF65-F5344CB8AC3E}">
        <p14:creationId xmlns:p14="http://schemas.microsoft.com/office/powerpoint/2010/main" val="19783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13</a:t>
            </a:fld>
            <a:endParaRPr lang="en-GB"/>
          </a:p>
        </p:txBody>
      </p:sp>
    </p:spTree>
    <p:extLst>
      <p:ext uri="{BB962C8B-B14F-4D97-AF65-F5344CB8AC3E}">
        <p14:creationId xmlns:p14="http://schemas.microsoft.com/office/powerpoint/2010/main" val="19783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14</a:t>
            </a:fld>
            <a:endParaRPr lang="en-GB"/>
          </a:p>
        </p:txBody>
      </p:sp>
    </p:spTree>
    <p:extLst>
      <p:ext uri="{BB962C8B-B14F-4D97-AF65-F5344CB8AC3E}">
        <p14:creationId xmlns:p14="http://schemas.microsoft.com/office/powerpoint/2010/main" val="19783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15</a:t>
            </a:fld>
            <a:endParaRPr lang="en-GB"/>
          </a:p>
        </p:txBody>
      </p:sp>
    </p:spTree>
    <p:extLst>
      <p:ext uri="{BB962C8B-B14F-4D97-AF65-F5344CB8AC3E}">
        <p14:creationId xmlns:p14="http://schemas.microsoft.com/office/powerpoint/2010/main" val="384414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16</a:t>
            </a:fld>
            <a:endParaRPr lang="en-GB"/>
          </a:p>
        </p:txBody>
      </p:sp>
    </p:spTree>
    <p:extLst>
      <p:ext uri="{BB962C8B-B14F-4D97-AF65-F5344CB8AC3E}">
        <p14:creationId xmlns:p14="http://schemas.microsoft.com/office/powerpoint/2010/main" val="335115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17</a:t>
            </a:fld>
            <a:endParaRPr lang="en-GB"/>
          </a:p>
        </p:txBody>
      </p:sp>
    </p:spTree>
    <p:extLst>
      <p:ext uri="{BB962C8B-B14F-4D97-AF65-F5344CB8AC3E}">
        <p14:creationId xmlns:p14="http://schemas.microsoft.com/office/powerpoint/2010/main" val="1486788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18</a:t>
            </a:fld>
            <a:endParaRPr lang="en-GB"/>
          </a:p>
        </p:txBody>
      </p:sp>
    </p:spTree>
    <p:extLst>
      <p:ext uri="{BB962C8B-B14F-4D97-AF65-F5344CB8AC3E}">
        <p14:creationId xmlns:p14="http://schemas.microsoft.com/office/powerpoint/2010/main" val="278818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2</a:t>
            </a:fld>
            <a:endParaRPr lang="en-GB"/>
          </a:p>
        </p:txBody>
      </p:sp>
    </p:spTree>
    <p:extLst>
      <p:ext uri="{BB962C8B-B14F-4D97-AF65-F5344CB8AC3E}">
        <p14:creationId xmlns:p14="http://schemas.microsoft.com/office/powerpoint/2010/main" val="94814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3</a:t>
            </a:fld>
            <a:endParaRPr lang="en-GB"/>
          </a:p>
        </p:txBody>
      </p:sp>
    </p:spTree>
    <p:extLst>
      <p:ext uri="{BB962C8B-B14F-4D97-AF65-F5344CB8AC3E}">
        <p14:creationId xmlns:p14="http://schemas.microsoft.com/office/powerpoint/2010/main" val="278818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4</a:t>
            </a:fld>
            <a:endParaRPr lang="en-GB"/>
          </a:p>
        </p:txBody>
      </p:sp>
    </p:spTree>
    <p:extLst>
      <p:ext uri="{BB962C8B-B14F-4D97-AF65-F5344CB8AC3E}">
        <p14:creationId xmlns:p14="http://schemas.microsoft.com/office/powerpoint/2010/main" val="269901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5</a:t>
            </a:fld>
            <a:endParaRPr lang="en-GB"/>
          </a:p>
        </p:txBody>
      </p:sp>
    </p:spTree>
    <p:extLst>
      <p:ext uri="{BB962C8B-B14F-4D97-AF65-F5344CB8AC3E}">
        <p14:creationId xmlns:p14="http://schemas.microsoft.com/office/powerpoint/2010/main" val="278818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6</a:t>
            </a:fld>
            <a:endParaRPr lang="en-GB"/>
          </a:p>
        </p:txBody>
      </p:sp>
    </p:spTree>
    <p:extLst>
      <p:ext uri="{BB962C8B-B14F-4D97-AF65-F5344CB8AC3E}">
        <p14:creationId xmlns:p14="http://schemas.microsoft.com/office/powerpoint/2010/main" val="25356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7</a:t>
            </a:fld>
            <a:endParaRPr lang="en-GB"/>
          </a:p>
        </p:txBody>
      </p:sp>
    </p:spTree>
    <p:extLst>
      <p:ext uri="{BB962C8B-B14F-4D97-AF65-F5344CB8AC3E}">
        <p14:creationId xmlns:p14="http://schemas.microsoft.com/office/powerpoint/2010/main" val="85496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8</a:t>
            </a:fld>
            <a:endParaRPr lang="en-GB"/>
          </a:p>
        </p:txBody>
      </p:sp>
    </p:spTree>
    <p:extLst>
      <p:ext uri="{BB962C8B-B14F-4D97-AF65-F5344CB8AC3E}">
        <p14:creationId xmlns:p14="http://schemas.microsoft.com/office/powerpoint/2010/main" val="278818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D8886-6FF0-4FD6-94B4-EF31573B7DB5}" type="slidenum">
              <a:rPr lang="en-GB" smtClean="0"/>
              <a:t>9</a:t>
            </a:fld>
            <a:endParaRPr lang="en-GB"/>
          </a:p>
        </p:txBody>
      </p:sp>
    </p:spTree>
    <p:extLst>
      <p:ext uri="{BB962C8B-B14F-4D97-AF65-F5344CB8AC3E}">
        <p14:creationId xmlns:p14="http://schemas.microsoft.com/office/powerpoint/2010/main" val="19783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0996" y="3030926"/>
            <a:ext cx="14744621" cy="2091383"/>
          </a:xfrm>
        </p:spPr>
        <p:txBody>
          <a:bodyPr/>
          <a:lstStyle/>
          <a:p>
            <a:r>
              <a:rPr lang="en-GB"/>
              <a:t>Click to edit Master title style</a:t>
            </a:r>
            <a:endParaRPr lang="en-US"/>
          </a:p>
        </p:txBody>
      </p:sp>
      <p:sp>
        <p:nvSpPr>
          <p:cNvPr id="3" name="Subtitle 2"/>
          <p:cNvSpPr>
            <a:spLocks noGrp="1"/>
          </p:cNvSpPr>
          <p:nvPr>
            <p:ph type="subTitle" idx="1"/>
          </p:nvPr>
        </p:nvSpPr>
        <p:spPr>
          <a:xfrm>
            <a:off x="2601992" y="5528839"/>
            <a:ext cx="12142629" cy="2493398"/>
          </a:xfrm>
        </p:spPr>
        <p:txBody>
          <a:bodyPr/>
          <a:lstStyle>
            <a:lvl1pPr marL="0" indent="0" algn="ctr">
              <a:buNone/>
              <a:defRPr>
                <a:solidFill>
                  <a:schemeClr val="tx1">
                    <a:tint val="75000"/>
                  </a:schemeClr>
                </a:solidFill>
              </a:defRPr>
            </a:lvl1pPr>
            <a:lvl2pPr marL="783229" indent="0" algn="ctr">
              <a:buNone/>
              <a:defRPr>
                <a:solidFill>
                  <a:schemeClr val="tx1">
                    <a:tint val="75000"/>
                  </a:schemeClr>
                </a:solidFill>
              </a:defRPr>
            </a:lvl2pPr>
            <a:lvl3pPr marL="1566459" indent="0" algn="ctr">
              <a:buNone/>
              <a:defRPr>
                <a:solidFill>
                  <a:schemeClr val="tx1">
                    <a:tint val="75000"/>
                  </a:schemeClr>
                </a:solidFill>
              </a:defRPr>
            </a:lvl3pPr>
            <a:lvl4pPr marL="2349688" indent="0" algn="ctr">
              <a:buNone/>
              <a:defRPr>
                <a:solidFill>
                  <a:schemeClr val="tx1">
                    <a:tint val="75000"/>
                  </a:schemeClr>
                </a:solidFill>
              </a:defRPr>
            </a:lvl4pPr>
            <a:lvl5pPr marL="3132917" indent="0" algn="ctr">
              <a:buNone/>
              <a:defRPr>
                <a:solidFill>
                  <a:schemeClr val="tx1">
                    <a:tint val="75000"/>
                  </a:schemeClr>
                </a:solidFill>
              </a:defRPr>
            </a:lvl5pPr>
            <a:lvl6pPr marL="3916147" indent="0" algn="ctr">
              <a:buNone/>
              <a:defRPr>
                <a:solidFill>
                  <a:schemeClr val="tx1">
                    <a:tint val="75000"/>
                  </a:schemeClr>
                </a:solidFill>
              </a:defRPr>
            </a:lvl6pPr>
            <a:lvl7pPr marL="4699376" indent="0" algn="ctr">
              <a:buNone/>
              <a:defRPr>
                <a:solidFill>
                  <a:schemeClr val="tx1">
                    <a:tint val="75000"/>
                  </a:schemeClr>
                </a:solidFill>
              </a:defRPr>
            </a:lvl7pPr>
            <a:lvl8pPr marL="5482605" indent="0" algn="ctr">
              <a:buNone/>
              <a:defRPr>
                <a:solidFill>
                  <a:schemeClr val="tx1">
                    <a:tint val="75000"/>
                  </a:schemeClr>
                </a:solidFill>
              </a:defRPr>
            </a:lvl8pPr>
            <a:lvl9pPr marL="6265835"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FB41811-35B5-4007-95A7-3DD08F989466}" type="datetime1">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229410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10E19D2-5C34-44BF-90AB-5FD035B5A063}" type="datetime1">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357051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76295" y="390724"/>
            <a:ext cx="3902988" cy="832487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7330" y="390724"/>
            <a:ext cx="11419854" cy="832487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502B82E-9D8B-4F22-AD6D-837B25859371}" type="datetime1">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226530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928FAA-67E0-404A-B847-34C81D27B376}" type="datetime1">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59513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0263" y="6269632"/>
            <a:ext cx="14744621" cy="1937804"/>
          </a:xfrm>
        </p:spPr>
        <p:txBody>
          <a:bodyPr anchor="t"/>
          <a:lstStyle>
            <a:lvl1pPr algn="l">
              <a:defRPr sz="6900" b="1" cap="all"/>
            </a:lvl1pPr>
          </a:lstStyle>
          <a:p>
            <a:r>
              <a:rPr lang="en-GB"/>
              <a:t>Click to edit Master title style</a:t>
            </a:r>
            <a:endParaRPr lang="en-US"/>
          </a:p>
        </p:txBody>
      </p:sp>
      <p:sp>
        <p:nvSpPr>
          <p:cNvPr id="3" name="Text Placeholder 2"/>
          <p:cNvSpPr>
            <a:spLocks noGrp="1"/>
          </p:cNvSpPr>
          <p:nvPr>
            <p:ph type="body" idx="1"/>
          </p:nvPr>
        </p:nvSpPr>
        <p:spPr>
          <a:xfrm>
            <a:off x="1370263" y="4135338"/>
            <a:ext cx="14744621" cy="2134294"/>
          </a:xfrm>
        </p:spPr>
        <p:txBody>
          <a:bodyPr anchor="b"/>
          <a:lstStyle>
            <a:lvl1pPr marL="0" indent="0">
              <a:buNone/>
              <a:defRPr sz="3400">
                <a:solidFill>
                  <a:schemeClr val="tx1">
                    <a:tint val="75000"/>
                  </a:schemeClr>
                </a:solidFill>
              </a:defRPr>
            </a:lvl1pPr>
            <a:lvl2pPr marL="783229" indent="0">
              <a:buNone/>
              <a:defRPr sz="3100">
                <a:solidFill>
                  <a:schemeClr val="tx1">
                    <a:tint val="75000"/>
                  </a:schemeClr>
                </a:solidFill>
              </a:defRPr>
            </a:lvl2pPr>
            <a:lvl3pPr marL="1566459" indent="0">
              <a:buNone/>
              <a:defRPr sz="2700">
                <a:solidFill>
                  <a:schemeClr val="tx1">
                    <a:tint val="75000"/>
                  </a:schemeClr>
                </a:solidFill>
              </a:defRPr>
            </a:lvl3pPr>
            <a:lvl4pPr marL="2349688" indent="0">
              <a:buNone/>
              <a:defRPr sz="2400">
                <a:solidFill>
                  <a:schemeClr val="tx1">
                    <a:tint val="75000"/>
                  </a:schemeClr>
                </a:solidFill>
              </a:defRPr>
            </a:lvl4pPr>
            <a:lvl5pPr marL="3132917" indent="0">
              <a:buNone/>
              <a:defRPr sz="2400">
                <a:solidFill>
                  <a:schemeClr val="tx1">
                    <a:tint val="75000"/>
                  </a:schemeClr>
                </a:solidFill>
              </a:defRPr>
            </a:lvl5pPr>
            <a:lvl6pPr marL="3916147" indent="0">
              <a:buNone/>
              <a:defRPr sz="2400">
                <a:solidFill>
                  <a:schemeClr val="tx1">
                    <a:tint val="75000"/>
                  </a:schemeClr>
                </a:solidFill>
              </a:defRPr>
            </a:lvl6pPr>
            <a:lvl7pPr marL="4699376" indent="0">
              <a:buNone/>
              <a:defRPr sz="2400">
                <a:solidFill>
                  <a:schemeClr val="tx1">
                    <a:tint val="75000"/>
                  </a:schemeClr>
                </a:solidFill>
              </a:defRPr>
            </a:lvl7pPr>
            <a:lvl8pPr marL="5482605" indent="0">
              <a:buNone/>
              <a:defRPr sz="2400">
                <a:solidFill>
                  <a:schemeClr val="tx1">
                    <a:tint val="75000"/>
                  </a:schemeClr>
                </a:solidFill>
              </a:defRPr>
            </a:lvl8pPr>
            <a:lvl9pPr marL="6265835" indent="0">
              <a:buNone/>
              <a:defRPr sz="2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59B689-D486-42C7-BA89-20EC98129518}" type="datetime1">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59761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7331" y="2276581"/>
            <a:ext cx="7661420" cy="6439021"/>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8817863" y="2276581"/>
            <a:ext cx="7661420" cy="6439021"/>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8BBBC55-D37F-4916-9570-883A209A4E02}" type="datetime1">
              <a:rPr lang="en-US" smtClean="0"/>
              <a:t>5/3/21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193408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867331" y="2183982"/>
            <a:ext cx="7664433" cy="910180"/>
          </a:xfrm>
        </p:spPr>
        <p:txBody>
          <a:bodyPr anchor="b"/>
          <a:lstStyle>
            <a:lvl1pPr marL="0" indent="0">
              <a:buNone/>
              <a:defRPr sz="4100" b="1"/>
            </a:lvl1pPr>
            <a:lvl2pPr marL="783229" indent="0">
              <a:buNone/>
              <a:defRPr sz="3400" b="1"/>
            </a:lvl2pPr>
            <a:lvl3pPr marL="1566459" indent="0">
              <a:buNone/>
              <a:defRPr sz="3100" b="1"/>
            </a:lvl3pPr>
            <a:lvl4pPr marL="2349688" indent="0">
              <a:buNone/>
              <a:defRPr sz="2700" b="1"/>
            </a:lvl4pPr>
            <a:lvl5pPr marL="3132917" indent="0">
              <a:buNone/>
              <a:defRPr sz="2700" b="1"/>
            </a:lvl5pPr>
            <a:lvl6pPr marL="3916147" indent="0">
              <a:buNone/>
              <a:defRPr sz="2700" b="1"/>
            </a:lvl6pPr>
            <a:lvl7pPr marL="4699376" indent="0">
              <a:buNone/>
              <a:defRPr sz="2700" b="1"/>
            </a:lvl7pPr>
            <a:lvl8pPr marL="5482605" indent="0">
              <a:buNone/>
              <a:defRPr sz="2700" b="1"/>
            </a:lvl8pPr>
            <a:lvl9pPr marL="6265835" indent="0">
              <a:buNone/>
              <a:defRPr sz="2700" b="1"/>
            </a:lvl9pPr>
          </a:lstStyle>
          <a:p>
            <a:pPr lvl="0"/>
            <a:r>
              <a:rPr lang="en-GB"/>
              <a:t>Click to edit Master text styles</a:t>
            </a:r>
          </a:p>
        </p:txBody>
      </p:sp>
      <p:sp>
        <p:nvSpPr>
          <p:cNvPr id="4" name="Content Placeholder 3"/>
          <p:cNvSpPr>
            <a:spLocks noGrp="1"/>
          </p:cNvSpPr>
          <p:nvPr>
            <p:ph sz="half" idx="2"/>
          </p:nvPr>
        </p:nvSpPr>
        <p:spPr>
          <a:xfrm>
            <a:off x="867331" y="3094163"/>
            <a:ext cx="7664433" cy="5621439"/>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8811840" y="2183982"/>
            <a:ext cx="7667443" cy="910180"/>
          </a:xfrm>
        </p:spPr>
        <p:txBody>
          <a:bodyPr anchor="b"/>
          <a:lstStyle>
            <a:lvl1pPr marL="0" indent="0">
              <a:buNone/>
              <a:defRPr sz="4100" b="1"/>
            </a:lvl1pPr>
            <a:lvl2pPr marL="783229" indent="0">
              <a:buNone/>
              <a:defRPr sz="3400" b="1"/>
            </a:lvl2pPr>
            <a:lvl3pPr marL="1566459" indent="0">
              <a:buNone/>
              <a:defRPr sz="3100" b="1"/>
            </a:lvl3pPr>
            <a:lvl4pPr marL="2349688" indent="0">
              <a:buNone/>
              <a:defRPr sz="2700" b="1"/>
            </a:lvl4pPr>
            <a:lvl5pPr marL="3132917" indent="0">
              <a:buNone/>
              <a:defRPr sz="2700" b="1"/>
            </a:lvl5pPr>
            <a:lvl6pPr marL="3916147" indent="0">
              <a:buNone/>
              <a:defRPr sz="2700" b="1"/>
            </a:lvl6pPr>
            <a:lvl7pPr marL="4699376" indent="0">
              <a:buNone/>
              <a:defRPr sz="2700" b="1"/>
            </a:lvl7pPr>
            <a:lvl8pPr marL="5482605" indent="0">
              <a:buNone/>
              <a:defRPr sz="2700" b="1"/>
            </a:lvl8pPr>
            <a:lvl9pPr marL="6265835" indent="0">
              <a:buNone/>
              <a:defRPr sz="2700" b="1"/>
            </a:lvl9pPr>
          </a:lstStyle>
          <a:p>
            <a:pPr lvl="0"/>
            <a:r>
              <a:rPr lang="en-GB"/>
              <a:t>Click to edit Master text styles</a:t>
            </a:r>
          </a:p>
        </p:txBody>
      </p:sp>
      <p:sp>
        <p:nvSpPr>
          <p:cNvPr id="6" name="Content Placeholder 5"/>
          <p:cNvSpPr>
            <a:spLocks noGrp="1"/>
          </p:cNvSpPr>
          <p:nvPr>
            <p:ph sz="quarter" idx="4"/>
          </p:nvPr>
        </p:nvSpPr>
        <p:spPr>
          <a:xfrm>
            <a:off x="8811840" y="3094163"/>
            <a:ext cx="7667443" cy="5621439"/>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963B59-53A8-4790-A429-12DDB92928DA}" type="datetime1">
              <a:rPr lang="en-US" smtClean="0"/>
              <a:t>5/3/21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409488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63AD28E-B1F1-4285-832E-6B26CECFCF63}" type="datetime1">
              <a:rPr lang="en-US" smtClean="0"/>
              <a:t>5/3/21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127343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D0DC-5D87-4A93-A1C0-5A0F9DFF7D59}" type="datetime1">
              <a:rPr lang="en-US" smtClean="0"/>
              <a:t>5/3/21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188695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331" y="388465"/>
            <a:ext cx="5706916" cy="1653231"/>
          </a:xfrm>
        </p:spPr>
        <p:txBody>
          <a:bodyPr anchor="b"/>
          <a:lstStyle>
            <a:lvl1pPr algn="l">
              <a:defRPr sz="3400" b="1"/>
            </a:lvl1pPr>
          </a:lstStyle>
          <a:p>
            <a:r>
              <a:rPr lang="en-GB"/>
              <a:t>Click to edit Master title style</a:t>
            </a:r>
            <a:endParaRPr lang="en-US"/>
          </a:p>
        </p:txBody>
      </p:sp>
      <p:sp>
        <p:nvSpPr>
          <p:cNvPr id="3" name="Content Placeholder 2"/>
          <p:cNvSpPr>
            <a:spLocks noGrp="1"/>
          </p:cNvSpPr>
          <p:nvPr>
            <p:ph idx="1"/>
          </p:nvPr>
        </p:nvSpPr>
        <p:spPr>
          <a:xfrm>
            <a:off x="6782044" y="388466"/>
            <a:ext cx="9697239" cy="8327137"/>
          </a:xfr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67331" y="2041696"/>
            <a:ext cx="5706916" cy="6673906"/>
          </a:xfrm>
        </p:spPr>
        <p:txBody>
          <a:bodyPr/>
          <a:lstStyle>
            <a:lvl1pPr marL="0" indent="0">
              <a:buNone/>
              <a:defRPr sz="2400"/>
            </a:lvl1pPr>
            <a:lvl2pPr marL="783229" indent="0">
              <a:buNone/>
              <a:defRPr sz="2100"/>
            </a:lvl2pPr>
            <a:lvl3pPr marL="1566459" indent="0">
              <a:buNone/>
              <a:defRPr sz="1700"/>
            </a:lvl3pPr>
            <a:lvl4pPr marL="2349688" indent="0">
              <a:buNone/>
              <a:defRPr sz="1500"/>
            </a:lvl4pPr>
            <a:lvl5pPr marL="3132917" indent="0">
              <a:buNone/>
              <a:defRPr sz="1500"/>
            </a:lvl5pPr>
            <a:lvl6pPr marL="3916147" indent="0">
              <a:buNone/>
              <a:defRPr sz="1500"/>
            </a:lvl6pPr>
            <a:lvl7pPr marL="4699376" indent="0">
              <a:buNone/>
              <a:defRPr sz="1500"/>
            </a:lvl7pPr>
            <a:lvl8pPr marL="5482605" indent="0">
              <a:buNone/>
              <a:defRPr sz="1500"/>
            </a:lvl8pPr>
            <a:lvl9pPr marL="6265835"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45F72479-AA15-4C27-BDB1-454E5C95887E}" type="datetime1">
              <a:rPr lang="en-US" smtClean="0"/>
              <a:t>5/3/21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4762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0057" y="6829742"/>
            <a:ext cx="10407968" cy="806290"/>
          </a:xfrm>
        </p:spPr>
        <p:txBody>
          <a:bodyPr anchor="b"/>
          <a:lstStyle>
            <a:lvl1pPr algn="l">
              <a:defRPr sz="3400" b="1"/>
            </a:lvl1pPr>
          </a:lstStyle>
          <a:p>
            <a:r>
              <a:rPr lang="en-GB"/>
              <a:t>Click to edit Master title style</a:t>
            </a:r>
            <a:endParaRPr lang="en-US"/>
          </a:p>
        </p:txBody>
      </p:sp>
      <p:sp>
        <p:nvSpPr>
          <p:cNvPr id="3" name="Picture Placeholder 2"/>
          <p:cNvSpPr>
            <a:spLocks noGrp="1"/>
          </p:cNvSpPr>
          <p:nvPr>
            <p:ph type="pic" idx="1"/>
          </p:nvPr>
        </p:nvSpPr>
        <p:spPr>
          <a:xfrm>
            <a:off x="3400057" y="871787"/>
            <a:ext cx="10407968" cy="5854065"/>
          </a:xfrm>
        </p:spPr>
        <p:txBody>
          <a:bodyPr/>
          <a:lstStyle>
            <a:lvl1pPr marL="0" indent="0">
              <a:buNone/>
              <a:defRPr sz="5500"/>
            </a:lvl1pPr>
            <a:lvl2pPr marL="783229" indent="0">
              <a:buNone/>
              <a:defRPr sz="4800"/>
            </a:lvl2pPr>
            <a:lvl3pPr marL="1566459" indent="0">
              <a:buNone/>
              <a:defRPr sz="4100"/>
            </a:lvl3pPr>
            <a:lvl4pPr marL="2349688" indent="0">
              <a:buNone/>
              <a:defRPr sz="3400"/>
            </a:lvl4pPr>
            <a:lvl5pPr marL="3132917" indent="0">
              <a:buNone/>
              <a:defRPr sz="3400"/>
            </a:lvl5pPr>
            <a:lvl6pPr marL="3916147" indent="0">
              <a:buNone/>
              <a:defRPr sz="3400"/>
            </a:lvl6pPr>
            <a:lvl7pPr marL="4699376" indent="0">
              <a:buNone/>
              <a:defRPr sz="3400"/>
            </a:lvl7pPr>
            <a:lvl8pPr marL="5482605" indent="0">
              <a:buNone/>
              <a:defRPr sz="3400"/>
            </a:lvl8pPr>
            <a:lvl9pPr marL="6265835" indent="0">
              <a:buNone/>
              <a:defRPr sz="3400"/>
            </a:lvl9pPr>
          </a:lstStyle>
          <a:p>
            <a:endParaRPr lang="en-US"/>
          </a:p>
        </p:txBody>
      </p:sp>
      <p:sp>
        <p:nvSpPr>
          <p:cNvPr id="4" name="Text Placeholder 3"/>
          <p:cNvSpPr>
            <a:spLocks noGrp="1"/>
          </p:cNvSpPr>
          <p:nvPr>
            <p:ph type="body" sz="half" idx="2"/>
          </p:nvPr>
        </p:nvSpPr>
        <p:spPr>
          <a:xfrm>
            <a:off x="3400057" y="7636033"/>
            <a:ext cx="10407968" cy="1145065"/>
          </a:xfrm>
        </p:spPr>
        <p:txBody>
          <a:bodyPr/>
          <a:lstStyle>
            <a:lvl1pPr marL="0" indent="0">
              <a:buNone/>
              <a:defRPr sz="2400"/>
            </a:lvl1pPr>
            <a:lvl2pPr marL="783229" indent="0">
              <a:buNone/>
              <a:defRPr sz="2100"/>
            </a:lvl2pPr>
            <a:lvl3pPr marL="1566459" indent="0">
              <a:buNone/>
              <a:defRPr sz="1700"/>
            </a:lvl3pPr>
            <a:lvl4pPr marL="2349688" indent="0">
              <a:buNone/>
              <a:defRPr sz="1500"/>
            </a:lvl4pPr>
            <a:lvl5pPr marL="3132917" indent="0">
              <a:buNone/>
              <a:defRPr sz="1500"/>
            </a:lvl5pPr>
            <a:lvl6pPr marL="3916147" indent="0">
              <a:buNone/>
              <a:defRPr sz="1500"/>
            </a:lvl6pPr>
            <a:lvl7pPr marL="4699376" indent="0">
              <a:buNone/>
              <a:defRPr sz="1500"/>
            </a:lvl7pPr>
            <a:lvl8pPr marL="5482605" indent="0">
              <a:buNone/>
              <a:defRPr sz="1500"/>
            </a:lvl8pPr>
            <a:lvl9pPr marL="6265835"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B8C029D5-2E35-4130-AE7F-554BB20617A5}" type="datetime1">
              <a:rPr lang="en-US" smtClean="0"/>
              <a:t>5/3/21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9EF36-D42D-5449-961E-54151D3DFC33}" type="slidenum">
              <a:rPr lang="en-US" smtClean="0"/>
              <a:t>‹#›</a:t>
            </a:fld>
            <a:endParaRPr lang="en-US"/>
          </a:p>
        </p:txBody>
      </p:sp>
    </p:spTree>
    <p:extLst>
      <p:ext uri="{BB962C8B-B14F-4D97-AF65-F5344CB8AC3E}">
        <p14:creationId xmlns:p14="http://schemas.microsoft.com/office/powerpoint/2010/main" val="16825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331" y="390724"/>
            <a:ext cx="15611952" cy="1626129"/>
          </a:xfrm>
          <a:prstGeom prst="rect">
            <a:avLst/>
          </a:prstGeom>
        </p:spPr>
        <p:txBody>
          <a:bodyPr vert="horz" lIns="156646" tIns="78323" rIns="156646" bIns="78323"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67331" y="2276581"/>
            <a:ext cx="15611952" cy="6439021"/>
          </a:xfrm>
          <a:prstGeom prst="rect">
            <a:avLst/>
          </a:prstGeom>
        </p:spPr>
        <p:txBody>
          <a:bodyPr vert="horz" lIns="156646" tIns="78323" rIns="156646" bIns="78323"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67331" y="9043086"/>
            <a:ext cx="4047543" cy="519458"/>
          </a:xfrm>
          <a:prstGeom prst="rect">
            <a:avLst/>
          </a:prstGeom>
        </p:spPr>
        <p:txBody>
          <a:bodyPr vert="horz" lIns="156646" tIns="78323" rIns="156646" bIns="78323" rtlCol="0" anchor="ctr"/>
          <a:lstStyle>
            <a:lvl1pPr algn="l">
              <a:defRPr sz="2100">
                <a:solidFill>
                  <a:schemeClr val="tx1">
                    <a:tint val="75000"/>
                  </a:schemeClr>
                </a:solidFill>
              </a:defRPr>
            </a:lvl1pPr>
          </a:lstStyle>
          <a:p>
            <a:fld id="{7F7A8B07-05BC-4CBE-A0DC-DC2DF42E8769}" type="datetime1">
              <a:rPr lang="en-US" smtClean="0"/>
              <a:t>5/3/21</a:t>
            </a:fld>
            <a:endParaRPr lang="en-US"/>
          </a:p>
        </p:txBody>
      </p:sp>
      <p:sp>
        <p:nvSpPr>
          <p:cNvPr id="5" name="Footer Placeholder 4"/>
          <p:cNvSpPr>
            <a:spLocks noGrp="1"/>
          </p:cNvSpPr>
          <p:nvPr>
            <p:ph type="ftr" sz="quarter" idx="3"/>
          </p:nvPr>
        </p:nvSpPr>
        <p:spPr>
          <a:xfrm>
            <a:off x="5926760" y="9043086"/>
            <a:ext cx="5493094" cy="519458"/>
          </a:xfrm>
          <a:prstGeom prst="rect">
            <a:avLst/>
          </a:prstGeom>
        </p:spPr>
        <p:txBody>
          <a:bodyPr vert="horz" lIns="156646" tIns="78323" rIns="156646" bIns="78323"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431740" y="9043086"/>
            <a:ext cx="4047543" cy="519458"/>
          </a:xfrm>
          <a:prstGeom prst="rect">
            <a:avLst/>
          </a:prstGeom>
        </p:spPr>
        <p:txBody>
          <a:bodyPr vert="horz" lIns="156646" tIns="78323" rIns="156646" bIns="78323" rtlCol="0" anchor="ctr"/>
          <a:lstStyle>
            <a:lvl1pPr algn="r">
              <a:defRPr sz="2100">
                <a:solidFill>
                  <a:schemeClr val="tx1">
                    <a:tint val="75000"/>
                  </a:schemeClr>
                </a:solidFill>
              </a:defRPr>
            </a:lvl1pPr>
          </a:lstStyle>
          <a:p>
            <a:fld id="{E069EF36-D42D-5449-961E-54151D3DFC33}" type="slidenum">
              <a:rPr lang="en-US" smtClean="0"/>
              <a:t>‹#›</a:t>
            </a:fld>
            <a:endParaRPr lang="en-US"/>
          </a:p>
        </p:txBody>
      </p:sp>
    </p:spTree>
    <p:extLst>
      <p:ext uri="{BB962C8B-B14F-4D97-AF65-F5344CB8AC3E}">
        <p14:creationId xmlns:p14="http://schemas.microsoft.com/office/powerpoint/2010/main" val="215640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83229" rtl="0" eaLnBrk="1" latinLnBrk="0" hangingPunct="1">
        <a:spcBef>
          <a:spcPct val="0"/>
        </a:spcBef>
        <a:buNone/>
        <a:defRPr sz="7500" kern="1200">
          <a:solidFill>
            <a:schemeClr val="tx1"/>
          </a:solidFill>
          <a:latin typeface="+mj-lt"/>
          <a:ea typeface="+mj-ea"/>
          <a:cs typeface="+mj-cs"/>
        </a:defRPr>
      </a:lvl1pPr>
    </p:titleStyle>
    <p:bodyStyle>
      <a:lvl1pPr marL="587422" indent="-587422" algn="l" defTabSz="783229" rtl="0" eaLnBrk="1" latinLnBrk="0" hangingPunct="1">
        <a:spcBef>
          <a:spcPct val="20000"/>
        </a:spcBef>
        <a:buFont typeface="Arial"/>
        <a:buChar char="•"/>
        <a:defRPr sz="5500" kern="1200">
          <a:solidFill>
            <a:schemeClr val="tx1"/>
          </a:solidFill>
          <a:latin typeface="+mn-lt"/>
          <a:ea typeface="+mn-ea"/>
          <a:cs typeface="+mn-cs"/>
        </a:defRPr>
      </a:lvl1pPr>
      <a:lvl2pPr marL="1272748" indent="-489518" algn="l" defTabSz="783229" rtl="0" eaLnBrk="1" latinLnBrk="0" hangingPunct="1">
        <a:spcBef>
          <a:spcPct val="20000"/>
        </a:spcBef>
        <a:buFont typeface="Arial"/>
        <a:buChar char="–"/>
        <a:defRPr sz="4800" kern="1200">
          <a:solidFill>
            <a:schemeClr val="tx1"/>
          </a:solidFill>
          <a:latin typeface="+mn-lt"/>
          <a:ea typeface="+mn-ea"/>
          <a:cs typeface="+mn-cs"/>
        </a:defRPr>
      </a:lvl2pPr>
      <a:lvl3pPr marL="1958073" indent="-391615" algn="l" defTabSz="783229" rtl="0" eaLnBrk="1" latinLnBrk="0" hangingPunct="1">
        <a:spcBef>
          <a:spcPct val="20000"/>
        </a:spcBef>
        <a:buFont typeface="Arial"/>
        <a:buChar char="•"/>
        <a:defRPr sz="4100" kern="1200">
          <a:solidFill>
            <a:schemeClr val="tx1"/>
          </a:solidFill>
          <a:latin typeface="+mn-lt"/>
          <a:ea typeface="+mn-ea"/>
          <a:cs typeface="+mn-cs"/>
        </a:defRPr>
      </a:lvl3pPr>
      <a:lvl4pPr marL="2741303" indent="-391615" algn="l" defTabSz="783229" rtl="0" eaLnBrk="1" latinLnBrk="0" hangingPunct="1">
        <a:spcBef>
          <a:spcPct val="20000"/>
        </a:spcBef>
        <a:buFont typeface="Arial"/>
        <a:buChar char="–"/>
        <a:defRPr sz="3400" kern="1200">
          <a:solidFill>
            <a:schemeClr val="tx1"/>
          </a:solidFill>
          <a:latin typeface="+mn-lt"/>
          <a:ea typeface="+mn-ea"/>
          <a:cs typeface="+mn-cs"/>
        </a:defRPr>
      </a:lvl4pPr>
      <a:lvl5pPr marL="3524532" indent="-391615" algn="l" defTabSz="783229" rtl="0" eaLnBrk="1" latinLnBrk="0" hangingPunct="1">
        <a:spcBef>
          <a:spcPct val="20000"/>
        </a:spcBef>
        <a:buFont typeface="Arial"/>
        <a:buChar char="»"/>
        <a:defRPr sz="3400" kern="1200">
          <a:solidFill>
            <a:schemeClr val="tx1"/>
          </a:solidFill>
          <a:latin typeface="+mn-lt"/>
          <a:ea typeface="+mn-ea"/>
          <a:cs typeface="+mn-cs"/>
        </a:defRPr>
      </a:lvl5pPr>
      <a:lvl6pPr marL="4307761" indent="-391615" algn="l" defTabSz="783229" rtl="0" eaLnBrk="1" latinLnBrk="0" hangingPunct="1">
        <a:spcBef>
          <a:spcPct val="20000"/>
        </a:spcBef>
        <a:buFont typeface="Arial"/>
        <a:buChar char="•"/>
        <a:defRPr sz="3400" kern="1200">
          <a:solidFill>
            <a:schemeClr val="tx1"/>
          </a:solidFill>
          <a:latin typeface="+mn-lt"/>
          <a:ea typeface="+mn-ea"/>
          <a:cs typeface="+mn-cs"/>
        </a:defRPr>
      </a:lvl6pPr>
      <a:lvl7pPr marL="5090991" indent="-391615" algn="l" defTabSz="783229" rtl="0" eaLnBrk="1" latinLnBrk="0" hangingPunct="1">
        <a:spcBef>
          <a:spcPct val="20000"/>
        </a:spcBef>
        <a:buFont typeface="Arial"/>
        <a:buChar char="•"/>
        <a:defRPr sz="3400" kern="1200">
          <a:solidFill>
            <a:schemeClr val="tx1"/>
          </a:solidFill>
          <a:latin typeface="+mn-lt"/>
          <a:ea typeface="+mn-ea"/>
          <a:cs typeface="+mn-cs"/>
        </a:defRPr>
      </a:lvl7pPr>
      <a:lvl8pPr marL="5874220" indent="-391615" algn="l" defTabSz="783229" rtl="0" eaLnBrk="1" latinLnBrk="0" hangingPunct="1">
        <a:spcBef>
          <a:spcPct val="20000"/>
        </a:spcBef>
        <a:buFont typeface="Arial"/>
        <a:buChar char="•"/>
        <a:defRPr sz="3400" kern="1200">
          <a:solidFill>
            <a:schemeClr val="tx1"/>
          </a:solidFill>
          <a:latin typeface="+mn-lt"/>
          <a:ea typeface="+mn-ea"/>
          <a:cs typeface="+mn-cs"/>
        </a:defRPr>
      </a:lvl8pPr>
      <a:lvl9pPr marL="6657449" indent="-391615" algn="l" defTabSz="783229" rtl="0" eaLnBrk="1" latinLnBrk="0" hangingPunct="1">
        <a:spcBef>
          <a:spcPct val="20000"/>
        </a:spcBef>
        <a:buFont typeface="Arial"/>
        <a:buChar char="•"/>
        <a:defRPr sz="3400" kern="1200">
          <a:solidFill>
            <a:schemeClr val="tx1"/>
          </a:solidFill>
          <a:latin typeface="+mn-lt"/>
          <a:ea typeface="+mn-ea"/>
          <a:cs typeface="+mn-cs"/>
        </a:defRPr>
      </a:lvl9pPr>
    </p:bodyStyle>
    <p:otherStyle>
      <a:defPPr>
        <a:defRPr lang="en-US"/>
      </a:defPPr>
      <a:lvl1pPr marL="0" algn="l" defTabSz="783229" rtl="0" eaLnBrk="1" latinLnBrk="0" hangingPunct="1">
        <a:defRPr sz="3100" kern="1200">
          <a:solidFill>
            <a:schemeClr val="tx1"/>
          </a:solidFill>
          <a:latin typeface="+mn-lt"/>
          <a:ea typeface="+mn-ea"/>
          <a:cs typeface="+mn-cs"/>
        </a:defRPr>
      </a:lvl1pPr>
      <a:lvl2pPr marL="783229" algn="l" defTabSz="783229" rtl="0" eaLnBrk="1" latinLnBrk="0" hangingPunct="1">
        <a:defRPr sz="3100" kern="1200">
          <a:solidFill>
            <a:schemeClr val="tx1"/>
          </a:solidFill>
          <a:latin typeface="+mn-lt"/>
          <a:ea typeface="+mn-ea"/>
          <a:cs typeface="+mn-cs"/>
        </a:defRPr>
      </a:lvl2pPr>
      <a:lvl3pPr marL="1566459" algn="l" defTabSz="783229" rtl="0" eaLnBrk="1" latinLnBrk="0" hangingPunct="1">
        <a:defRPr sz="3100" kern="1200">
          <a:solidFill>
            <a:schemeClr val="tx1"/>
          </a:solidFill>
          <a:latin typeface="+mn-lt"/>
          <a:ea typeface="+mn-ea"/>
          <a:cs typeface="+mn-cs"/>
        </a:defRPr>
      </a:lvl3pPr>
      <a:lvl4pPr marL="2349688" algn="l" defTabSz="783229" rtl="0" eaLnBrk="1" latinLnBrk="0" hangingPunct="1">
        <a:defRPr sz="3100" kern="1200">
          <a:solidFill>
            <a:schemeClr val="tx1"/>
          </a:solidFill>
          <a:latin typeface="+mn-lt"/>
          <a:ea typeface="+mn-ea"/>
          <a:cs typeface="+mn-cs"/>
        </a:defRPr>
      </a:lvl4pPr>
      <a:lvl5pPr marL="3132917" algn="l" defTabSz="783229" rtl="0" eaLnBrk="1" latinLnBrk="0" hangingPunct="1">
        <a:defRPr sz="3100" kern="1200">
          <a:solidFill>
            <a:schemeClr val="tx1"/>
          </a:solidFill>
          <a:latin typeface="+mn-lt"/>
          <a:ea typeface="+mn-ea"/>
          <a:cs typeface="+mn-cs"/>
        </a:defRPr>
      </a:lvl5pPr>
      <a:lvl6pPr marL="3916147" algn="l" defTabSz="783229" rtl="0" eaLnBrk="1" latinLnBrk="0" hangingPunct="1">
        <a:defRPr sz="3100" kern="1200">
          <a:solidFill>
            <a:schemeClr val="tx1"/>
          </a:solidFill>
          <a:latin typeface="+mn-lt"/>
          <a:ea typeface="+mn-ea"/>
          <a:cs typeface="+mn-cs"/>
        </a:defRPr>
      </a:lvl6pPr>
      <a:lvl7pPr marL="4699376" algn="l" defTabSz="783229" rtl="0" eaLnBrk="1" latinLnBrk="0" hangingPunct="1">
        <a:defRPr sz="3100" kern="1200">
          <a:solidFill>
            <a:schemeClr val="tx1"/>
          </a:solidFill>
          <a:latin typeface="+mn-lt"/>
          <a:ea typeface="+mn-ea"/>
          <a:cs typeface="+mn-cs"/>
        </a:defRPr>
      </a:lvl7pPr>
      <a:lvl8pPr marL="5482605" algn="l" defTabSz="783229" rtl="0" eaLnBrk="1" latinLnBrk="0" hangingPunct="1">
        <a:defRPr sz="3100" kern="1200">
          <a:solidFill>
            <a:schemeClr val="tx1"/>
          </a:solidFill>
          <a:latin typeface="+mn-lt"/>
          <a:ea typeface="+mn-ea"/>
          <a:cs typeface="+mn-cs"/>
        </a:defRPr>
      </a:lvl8pPr>
      <a:lvl9pPr marL="6265835" algn="l" defTabSz="783229"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hyperlink" Target="https://www.bhsaccess.org.uk/dobbin/Project2026.php?id=southeast/2026IoW" TargetMode="External"/><Relationship Id="rId13" Type="http://schemas.openxmlformats.org/officeDocument/2006/relationships/hyperlink" Target="https://www.bhsaccess.org.uk/dobbin/Project2026.php?id=southeast/2026Sussex" TargetMode="External"/><Relationship Id="rId3" Type="http://schemas.openxmlformats.org/officeDocument/2006/relationships/image" Target="../media/image1.png"/><Relationship Id="rId7" Type="http://schemas.openxmlformats.org/officeDocument/2006/relationships/hyperlink" Target="https://www.bhsaccess.org.uk/dobbin/Project2026.php?id=southeast/2026Hampshire" TargetMode="External"/><Relationship Id="rId12" Type="http://schemas.openxmlformats.org/officeDocument/2006/relationships/hyperlink" Target="https://www.bhsaccess.org.uk/dobbin/Project2026.php?id=southeast/2026Surrey"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bhsaccess.org.uk/dobbin/Project2026.php?id=southeast/2026Buckinghamshire" TargetMode="External"/><Relationship Id="rId11" Type="http://schemas.openxmlformats.org/officeDocument/2006/relationships/hyperlink" Target="https://www.bhsaccess.org.uk/dobbin/Project2026.php?id=southeast/2026Oxfordshire" TargetMode="External"/><Relationship Id="rId5" Type="http://schemas.openxmlformats.org/officeDocument/2006/relationships/hyperlink" Target="https://www.bhsaccess.org.uk/dobbin/Project2026.php?id=southeast/2026Berkshire" TargetMode="External"/><Relationship Id="rId10" Type="http://schemas.openxmlformats.org/officeDocument/2006/relationships/hyperlink" Target="https://www.bhsaccess.org.uk/dobbin/Project2026.php?id=southeast/2026MiltonKeynes" TargetMode="External"/><Relationship Id="rId4" Type="http://schemas.openxmlformats.org/officeDocument/2006/relationships/image" Target="../media/image2.emf"/><Relationship Id="rId9" Type="http://schemas.openxmlformats.org/officeDocument/2006/relationships/hyperlink" Target="https://www.bhsaccess.org.uk/dobbin/Project2026.php?id=southeast/2026K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bhsaccess.org.uk/dobbin/Project2026.php" TargetMode="Externa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access@bhs.org.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bhs.org.uk/enjoy-riding/events-and-competitions/events/virtual-events/2021/march/access-virtual-drop-in-surrey?utm_campaign=546365_Feb%202021%20E-News%20South%20East&amp;utm_medium=email&amp;utm_source=British%20Horse%20Society&amp;dm_i=51LF,BPKT,PHLYB,1C6CA,1" TargetMode="External"/><Relationship Id="rId5" Type="http://schemas.openxmlformats.org/officeDocument/2006/relationships/hyperlink" Target="mailto:sarah.rayfield@bhs.org.uk" TargetMode="Externa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hyperlink" Target="http://surreymaps.surreycc.gov.uk/public/viewer.as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hyperlink" Target="http://www.bhsaccess.org.uk/Project2026" TargetMode="External"/><Relationship Id="rId3" Type="http://schemas.openxmlformats.org/officeDocument/2006/relationships/image" Target="../media/image1.png"/><Relationship Id="rId7" Type="http://schemas.openxmlformats.org/officeDocument/2006/relationships/hyperlink" Target="http://www.restoringtherecord.org.u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em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5264" y="1892955"/>
            <a:ext cx="16344481" cy="7263527"/>
          </a:xfrm>
          <a:prstGeom prst="rect">
            <a:avLst/>
          </a:prstGeom>
        </p:spPr>
        <p:txBody>
          <a:bodyPr wrap="square">
            <a:spAutoFit/>
          </a:bodyPr>
          <a:lstStyle/>
          <a:p>
            <a:pPr algn="ctr"/>
            <a:endParaRPr lang="en-GB" sz="5400" b="1" dirty="0">
              <a:solidFill>
                <a:srgbClr val="FF0000"/>
              </a:solidFill>
            </a:endParaRPr>
          </a:p>
          <a:p>
            <a:pPr algn="ctr"/>
            <a:r>
              <a:rPr lang="en-GB" sz="5400" b="1" dirty="0"/>
              <a:t>BHS Project 2026 – How to Protect your Bridleways?</a:t>
            </a:r>
          </a:p>
          <a:p>
            <a:pPr algn="ctr"/>
            <a:r>
              <a:rPr lang="en-GB" sz="5400" b="1" dirty="0"/>
              <a:t> </a:t>
            </a:r>
          </a:p>
          <a:p>
            <a:pPr algn="ctr"/>
            <a:r>
              <a:rPr lang="en-US" sz="4800" b="1" dirty="0">
                <a:latin typeface="VAG Rounded LT Thin"/>
                <a:cs typeface="VAG Rounded LT Thin"/>
              </a:rPr>
              <a:t>Bookham Riding Club – Virtual AGM</a:t>
            </a:r>
          </a:p>
          <a:p>
            <a:pPr algn="ctr"/>
            <a:r>
              <a:rPr lang="en-US" sz="4800" b="1" dirty="0">
                <a:latin typeface="VAG Rounded LT Thin"/>
                <a:cs typeface="VAG Rounded LT Thin"/>
              </a:rPr>
              <a:t>Monday, 22</a:t>
            </a:r>
            <a:r>
              <a:rPr lang="en-US" sz="4800" b="1" baseline="30000" dirty="0">
                <a:latin typeface="VAG Rounded LT Thin"/>
                <a:cs typeface="VAG Rounded LT Thin"/>
              </a:rPr>
              <a:t>nd</a:t>
            </a:r>
            <a:r>
              <a:rPr lang="en-US" sz="4800" b="1" dirty="0">
                <a:latin typeface="VAG Rounded LT Thin"/>
                <a:cs typeface="VAG Rounded LT Thin"/>
              </a:rPr>
              <a:t> February 2021</a:t>
            </a:r>
          </a:p>
          <a:p>
            <a:pPr algn="ctr"/>
            <a:endParaRPr lang="en-US" sz="4800" b="1" dirty="0">
              <a:latin typeface="VAG Rounded LT Thin"/>
              <a:cs typeface="VAG Rounded LT Thin"/>
            </a:endParaRPr>
          </a:p>
          <a:p>
            <a:pPr algn="ctr"/>
            <a:r>
              <a:rPr lang="en-US" sz="3600" b="1" dirty="0">
                <a:latin typeface="VAG Rounded LT Thin"/>
                <a:cs typeface="VAG Rounded LT Thin"/>
              </a:rPr>
              <a:t>BHS Surrey Access Committee</a:t>
            </a:r>
          </a:p>
          <a:p>
            <a:pPr algn="ctr"/>
            <a:endParaRPr lang="en-US" sz="2000" b="1" dirty="0">
              <a:latin typeface="VAG Rounded LT Thin"/>
              <a:cs typeface="VAG Rounded LT Thin"/>
            </a:endParaRPr>
          </a:p>
          <a:p>
            <a:pPr>
              <a:spcBef>
                <a:spcPts val="2400"/>
              </a:spcBef>
            </a:pPr>
            <a:endParaRPr lang="en-US" sz="3200" dirty="0">
              <a:solidFill>
                <a:srgbClr val="000000"/>
              </a:solidFill>
              <a:cs typeface="Calibri" pitchFamily="34" charset="0"/>
            </a:endParaRPr>
          </a:p>
          <a:p>
            <a:pPr>
              <a:spcBef>
                <a:spcPts val="2400"/>
              </a:spcBef>
            </a:pPr>
            <a:endParaRPr lang="en-US" sz="3200" dirty="0">
              <a:solidFill>
                <a:srgbClr val="000000"/>
              </a:solidFill>
              <a:cs typeface="Calibri" pitchFamily="34" charset="0"/>
            </a:endParaRPr>
          </a:p>
        </p:txBody>
      </p:sp>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5947136"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2" name="Slide Number Placeholder 1"/>
          <p:cNvSpPr>
            <a:spLocks noGrp="1"/>
          </p:cNvSpPr>
          <p:nvPr>
            <p:ph type="sldNum" sz="quarter" idx="12"/>
          </p:nvPr>
        </p:nvSpPr>
        <p:spPr/>
        <p:txBody>
          <a:bodyPr/>
          <a:lstStyle/>
          <a:p>
            <a:fld id="{E069EF36-D42D-5449-961E-54151D3DFC33}" type="slidenum">
              <a:rPr lang="en-US" smtClean="0"/>
              <a:t>1</a:t>
            </a:fld>
            <a:endParaRPr lang="en-US"/>
          </a:p>
        </p:txBody>
      </p:sp>
    </p:spTree>
    <p:extLst>
      <p:ext uri="{BB962C8B-B14F-4D97-AF65-F5344CB8AC3E}">
        <p14:creationId xmlns:p14="http://schemas.microsoft.com/office/powerpoint/2010/main" val="394680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66239"/>
            <a:ext cx="16147915"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4" y="433413"/>
            <a:ext cx="2241319" cy="630942"/>
          </a:xfrm>
          <a:prstGeom prst="rect">
            <a:avLst/>
          </a:prstGeom>
          <a:noFill/>
        </p:spPr>
        <p:txBody>
          <a:bodyPr wrap="none" rtlCol="0">
            <a:spAutoFit/>
          </a:bodyPr>
          <a:lstStyle/>
          <a:p>
            <a:r>
              <a:rPr lang="en-US" sz="3500" dirty="0">
                <a:solidFill>
                  <a:srgbClr val="C30C21"/>
                </a:solidFill>
                <a:latin typeface="VAG Rounded LT Thin"/>
                <a:cs typeface="VAG Rounded LT Thin"/>
              </a:rPr>
              <a:t>What next?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7628" y="3162641"/>
            <a:ext cx="2272117" cy="32477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483" y="5401545"/>
            <a:ext cx="1813971" cy="1103343"/>
          </a:xfrm>
          <a:prstGeom prst="rect">
            <a:avLst/>
          </a:prstGeom>
          <a:ln>
            <a:noFill/>
          </a:ln>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473" y="2893315"/>
            <a:ext cx="2389252" cy="971748"/>
          </a:xfrm>
          <a:prstGeom prst="rect">
            <a:avLst/>
          </a:prstGeom>
        </p:spPr>
      </p:pic>
      <p:sp>
        <p:nvSpPr>
          <p:cNvPr id="7" name="TextBox 6"/>
          <p:cNvSpPr txBox="1"/>
          <p:nvPr/>
        </p:nvSpPr>
        <p:spPr>
          <a:xfrm>
            <a:off x="2734723" y="1152086"/>
            <a:ext cx="11538836" cy="7355860"/>
          </a:xfrm>
          <a:prstGeom prst="rect">
            <a:avLst/>
          </a:prstGeom>
          <a:noFill/>
        </p:spPr>
        <p:txBody>
          <a:bodyPr wrap="square" rtlCol="0">
            <a:spAutoFit/>
          </a:bodyPr>
          <a:lstStyle/>
          <a:p>
            <a:pPr marL="457200" indent="-457200">
              <a:buFont typeface="Arial" pitchFamily="34" charset="0"/>
              <a:buChar char="•"/>
            </a:pPr>
            <a:r>
              <a:rPr lang="en-US" sz="2800" dirty="0"/>
              <a:t>In 2018 the BHS secured a £150K grant from Sport England through the British Equestrian Federation and matched that with £150K of their own funding.</a:t>
            </a:r>
          </a:p>
          <a:p>
            <a:pPr marL="457200" indent="-457200">
              <a:buFont typeface="Arial" pitchFamily="34" charset="0"/>
              <a:buChar char="•"/>
            </a:pPr>
            <a:endParaRPr lang="en-US" sz="2800" dirty="0"/>
          </a:p>
          <a:p>
            <a:pPr marL="457200" indent="-457200">
              <a:buFont typeface="Arial" pitchFamily="34" charset="0"/>
              <a:buChar char="•"/>
            </a:pPr>
            <a:r>
              <a:rPr lang="en-US" sz="2800" dirty="0"/>
              <a:t>BHS are offering a £100 payment towards your expenses for every eligible DMMO application (with historical evidence) submitted since 1 January 2018.</a:t>
            </a:r>
          </a:p>
          <a:p>
            <a:endParaRPr lang="en-US" sz="2800" dirty="0"/>
          </a:p>
          <a:p>
            <a:pPr marL="457200" indent="-457200">
              <a:buFont typeface="Arial" pitchFamily="34" charset="0"/>
              <a:buChar char="•"/>
            </a:pPr>
            <a:r>
              <a:rPr lang="en-US" sz="2800" dirty="0"/>
              <a:t>The applications need to match the BHS criteria, be accepted by the local authority and added to their statutory register</a:t>
            </a:r>
          </a:p>
          <a:p>
            <a:pPr marL="457200" indent="-457200">
              <a:buFont typeface="Arial" pitchFamily="34" charset="0"/>
              <a:buChar char="•"/>
            </a:pPr>
            <a:endParaRPr lang="en-US" sz="2800" dirty="0"/>
          </a:p>
          <a:p>
            <a:pPr marL="457200" indent="-457200">
              <a:buFont typeface="Arial" pitchFamily="34" charset="0"/>
              <a:buChar char="•"/>
            </a:pPr>
            <a:endParaRPr lang="en-US" sz="2800" dirty="0"/>
          </a:p>
          <a:p>
            <a:pPr marL="457200" indent="-457200">
              <a:buFont typeface="Arial" pitchFamily="34" charset="0"/>
              <a:buChar char="•"/>
            </a:pPr>
            <a:endParaRPr lang="en-US" sz="2800" dirty="0"/>
          </a:p>
          <a:p>
            <a:endParaRPr lang="en-US" sz="2800" dirty="0"/>
          </a:p>
          <a:p>
            <a:pPr algn="ctr"/>
            <a:r>
              <a:rPr lang="en-US" sz="4000" b="1" dirty="0"/>
              <a:t>Keep an eye on the BHS website for updates and developments!</a:t>
            </a:r>
            <a:endParaRPr lang="en-GB" sz="4000" b="1" dirty="0"/>
          </a:p>
        </p:txBody>
      </p:sp>
      <p:sp>
        <p:nvSpPr>
          <p:cNvPr id="8" name="Slide Number Placeholder 7"/>
          <p:cNvSpPr>
            <a:spLocks noGrp="1"/>
          </p:cNvSpPr>
          <p:nvPr>
            <p:ph type="sldNum" sz="quarter" idx="12"/>
          </p:nvPr>
        </p:nvSpPr>
        <p:spPr/>
        <p:txBody>
          <a:bodyPr/>
          <a:lstStyle/>
          <a:p>
            <a:fld id="{E069EF36-D42D-5449-961E-54151D3DFC33}" type="slidenum">
              <a:rPr lang="en-US" smtClean="0"/>
              <a:t>10</a:t>
            </a:fld>
            <a:endParaRPr lang="en-US"/>
          </a:p>
        </p:txBody>
      </p:sp>
    </p:spTree>
    <p:extLst>
      <p:ext uri="{BB962C8B-B14F-4D97-AF65-F5344CB8AC3E}">
        <p14:creationId xmlns:p14="http://schemas.microsoft.com/office/powerpoint/2010/main" val="893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5953362"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886717"/>
            <a:ext cx="14226843" cy="630942"/>
          </a:xfrm>
          <a:prstGeom prst="rect">
            <a:avLst/>
          </a:prstGeom>
          <a:noFill/>
        </p:spPr>
        <p:txBody>
          <a:bodyPr wrap="none" rtlCol="0">
            <a:spAutoFit/>
          </a:bodyPr>
          <a:lstStyle/>
          <a:p>
            <a:r>
              <a:rPr lang="en-US" sz="3500" dirty="0">
                <a:solidFill>
                  <a:srgbClr val="C30C21"/>
                </a:solidFill>
                <a:latin typeface="VAG Rounded LT Thin"/>
                <a:cs typeface="VAG Rounded LT Thin"/>
              </a:rPr>
              <a:t>Project 2026 Website  – paths identified on map v’s DMMOs submitted</a:t>
            </a:r>
          </a:p>
        </p:txBody>
      </p:sp>
      <p:sp>
        <p:nvSpPr>
          <p:cNvPr id="2" name="Rectangle 1"/>
          <p:cNvSpPr/>
          <p:nvPr/>
        </p:nvSpPr>
        <p:spPr>
          <a:xfrm>
            <a:off x="1068695" y="2310514"/>
            <a:ext cx="13386816" cy="4862870"/>
          </a:xfrm>
          <a:prstGeom prst="rect">
            <a:avLst/>
          </a:prstGeom>
        </p:spPr>
        <p:txBody>
          <a:bodyPr wrap="square">
            <a:spAutoFit/>
          </a:bodyPr>
          <a:lstStyle/>
          <a:p>
            <a:r>
              <a:rPr lang="en-GB" dirty="0">
                <a:solidFill>
                  <a:srgbClr val="4D4C4C"/>
                </a:solidFill>
                <a:latin typeface="Verdana" panose="020B0604030504040204" pitchFamily="34" charset="0"/>
              </a:rPr>
              <a:t>South East Region</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5"/>
              </a:rPr>
              <a:t>Berkshire</a:t>
            </a:r>
            <a:r>
              <a:rPr lang="en-GB" dirty="0">
                <a:solidFill>
                  <a:srgbClr val="4D4C4C"/>
                </a:solidFill>
                <a:latin typeface="Verdana" panose="020B0604030504040204" pitchFamily="34" charset="0"/>
              </a:rPr>
              <a:t>      				4 paths    	 (0 submitted)</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6"/>
              </a:rPr>
              <a:t>Buckinghamshire</a:t>
            </a:r>
            <a:r>
              <a:rPr lang="en-GB" dirty="0">
                <a:solidFill>
                  <a:srgbClr val="4D4C4C"/>
                </a:solidFill>
                <a:latin typeface="Verdana" panose="020B0604030504040204" pitchFamily="34" charset="0"/>
              </a:rPr>
              <a:t>      		30 paths      (10 submitted)</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7"/>
              </a:rPr>
              <a:t>Hampshire</a:t>
            </a:r>
            <a:r>
              <a:rPr lang="en-GB" dirty="0">
                <a:solidFill>
                  <a:srgbClr val="4D4C4C"/>
                </a:solidFill>
                <a:latin typeface="Verdana" panose="020B0604030504040204" pitchFamily="34" charset="0"/>
              </a:rPr>
              <a:t>      			</a:t>
            </a:r>
            <a:r>
              <a:rPr lang="en-GB" dirty="0">
                <a:solidFill>
                  <a:srgbClr val="FF0000"/>
                </a:solidFill>
                <a:latin typeface="Verdana" panose="020B0604030504040204" pitchFamily="34" charset="0"/>
              </a:rPr>
              <a:t>110 paths</a:t>
            </a:r>
            <a:r>
              <a:rPr lang="en-GB" dirty="0">
                <a:solidFill>
                  <a:srgbClr val="4D4C4C"/>
                </a:solidFill>
                <a:latin typeface="Verdana" panose="020B0604030504040204" pitchFamily="34" charset="0"/>
              </a:rPr>
              <a:t>    (36 submitted)</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8"/>
              </a:rPr>
              <a:t>IoW</a:t>
            </a:r>
            <a:r>
              <a:rPr lang="en-GB" dirty="0">
                <a:solidFill>
                  <a:srgbClr val="4D4C4C"/>
                </a:solidFill>
                <a:latin typeface="Verdana" panose="020B0604030504040204" pitchFamily="34" charset="0"/>
              </a:rPr>
              <a:t>      					2 paths    	 (0 submitted)</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9"/>
              </a:rPr>
              <a:t>Kent</a:t>
            </a:r>
            <a:r>
              <a:rPr lang="en-GB" dirty="0">
                <a:solidFill>
                  <a:srgbClr val="4D4C4C"/>
                </a:solidFill>
                <a:latin typeface="Verdana" panose="020B0604030504040204" pitchFamily="34" charset="0"/>
              </a:rPr>
              <a:t>      					</a:t>
            </a:r>
            <a:r>
              <a:rPr lang="en-GB" dirty="0">
                <a:solidFill>
                  <a:srgbClr val="FF0000"/>
                </a:solidFill>
                <a:latin typeface="Verdana" panose="020B0604030504040204" pitchFamily="34" charset="0"/>
              </a:rPr>
              <a:t>202 paths</a:t>
            </a:r>
            <a:r>
              <a:rPr lang="en-GB" dirty="0">
                <a:solidFill>
                  <a:srgbClr val="4D4C4C"/>
                </a:solidFill>
                <a:latin typeface="Verdana" panose="020B0604030504040204" pitchFamily="34" charset="0"/>
              </a:rPr>
              <a:t>    (47 submitted)</a:t>
            </a:r>
            <a:br>
              <a:rPr lang="en-GB" dirty="0"/>
            </a:br>
            <a:r>
              <a:rPr lang="en-GB" dirty="0">
                <a:solidFill>
                  <a:srgbClr val="4D4C4C"/>
                </a:solidFill>
                <a:latin typeface="Verdana" panose="020B0604030504040204" pitchFamily="34" charset="0"/>
              </a:rPr>
              <a:t>  </a:t>
            </a:r>
            <a:r>
              <a:rPr lang="en-GB" dirty="0" err="1">
                <a:solidFill>
                  <a:srgbClr val="990033"/>
                </a:solidFill>
                <a:latin typeface="Verdana" panose="020B0604030504040204" pitchFamily="34" charset="0"/>
                <a:hlinkClick r:id="rId10"/>
              </a:rPr>
              <a:t>MiltonKeynes</a:t>
            </a:r>
            <a:r>
              <a:rPr lang="en-GB" dirty="0">
                <a:solidFill>
                  <a:srgbClr val="4D4C4C"/>
                </a:solidFill>
                <a:latin typeface="Verdana" panose="020B0604030504040204" pitchFamily="34" charset="0"/>
              </a:rPr>
              <a:t>      			26 paths      (3 submitted)</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11"/>
              </a:rPr>
              <a:t>Oxfordshire</a:t>
            </a:r>
            <a:r>
              <a:rPr lang="en-GB" dirty="0">
                <a:solidFill>
                  <a:srgbClr val="4D4C4C"/>
                </a:solidFill>
                <a:latin typeface="Verdana" panose="020B0604030504040204" pitchFamily="34" charset="0"/>
              </a:rPr>
              <a:t>      			51 paths      (0 submitted)</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12"/>
              </a:rPr>
              <a:t>Surrey</a:t>
            </a:r>
            <a:r>
              <a:rPr lang="en-GB" dirty="0">
                <a:solidFill>
                  <a:srgbClr val="4D4C4C"/>
                </a:solidFill>
                <a:latin typeface="Verdana" panose="020B0604030504040204" pitchFamily="34" charset="0"/>
              </a:rPr>
              <a:t>      				</a:t>
            </a:r>
            <a:r>
              <a:rPr lang="en-GB" dirty="0">
                <a:solidFill>
                  <a:srgbClr val="FF0000"/>
                </a:solidFill>
                <a:latin typeface="Verdana" panose="020B0604030504040204" pitchFamily="34" charset="0"/>
              </a:rPr>
              <a:t>59 paths</a:t>
            </a:r>
            <a:r>
              <a:rPr lang="en-GB" dirty="0">
                <a:solidFill>
                  <a:srgbClr val="4D4C4C"/>
                </a:solidFill>
                <a:latin typeface="Verdana" panose="020B0604030504040204" pitchFamily="34" charset="0"/>
              </a:rPr>
              <a:t>      (34 submitted)</a:t>
            </a:r>
            <a:br>
              <a:rPr lang="en-GB" dirty="0"/>
            </a:br>
            <a:r>
              <a:rPr lang="en-GB" dirty="0">
                <a:solidFill>
                  <a:srgbClr val="4D4C4C"/>
                </a:solidFill>
                <a:latin typeface="Verdana" panose="020B0604030504040204" pitchFamily="34" charset="0"/>
              </a:rPr>
              <a:t>  </a:t>
            </a:r>
            <a:r>
              <a:rPr lang="en-GB" dirty="0">
                <a:solidFill>
                  <a:srgbClr val="990033"/>
                </a:solidFill>
                <a:latin typeface="Verdana" panose="020B0604030504040204" pitchFamily="34" charset="0"/>
                <a:hlinkClick r:id="rId13"/>
              </a:rPr>
              <a:t>Sussex</a:t>
            </a:r>
            <a:r>
              <a:rPr lang="en-GB" dirty="0">
                <a:solidFill>
                  <a:srgbClr val="4D4C4C"/>
                </a:solidFill>
                <a:latin typeface="Verdana" panose="020B0604030504040204" pitchFamily="34" charset="0"/>
              </a:rPr>
              <a:t>      				</a:t>
            </a:r>
            <a:r>
              <a:rPr lang="en-GB" dirty="0">
                <a:solidFill>
                  <a:srgbClr val="FF0000"/>
                </a:solidFill>
                <a:latin typeface="Verdana" panose="020B0604030504040204" pitchFamily="34" charset="0"/>
              </a:rPr>
              <a:t>786 paths</a:t>
            </a:r>
            <a:r>
              <a:rPr lang="en-GB" dirty="0">
                <a:solidFill>
                  <a:srgbClr val="4D4C4C"/>
                </a:solidFill>
                <a:latin typeface="Verdana" panose="020B0604030504040204" pitchFamily="34" charset="0"/>
              </a:rPr>
              <a:t>    (60 submitted)</a:t>
            </a:r>
            <a:endParaRPr lang="en-GB" dirty="0"/>
          </a:p>
        </p:txBody>
      </p:sp>
      <p:sp>
        <p:nvSpPr>
          <p:cNvPr id="6" name="Slide Number Placeholder 5"/>
          <p:cNvSpPr>
            <a:spLocks noGrp="1"/>
          </p:cNvSpPr>
          <p:nvPr>
            <p:ph type="sldNum" sz="quarter" idx="12"/>
          </p:nvPr>
        </p:nvSpPr>
        <p:spPr/>
        <p:txBody>
          <a:bodyPr/>
          <a:lstStyle/>
          <a:p>
            <a:fld id="{E069EF36-D42D-5449-961E-54151D3DFC33}" type="slidenum">
              <a:rPr lang="en-US" smtClean="0"/>
              <a:t>11</a:t>
            </a:fld>
            <a:endParaRPr lang="en-US"/>
          </a:p>
        </p:txBody>
      </p:sp>
    </p:spTree>
    <p:extLst>
      <p:ext uri="{BB962C8B-B14F-4D97-AF65-F5344CB8AC3E}">
        <p14:creationId xmlns:p14="http://schemas.microsoft.com/office/powerpoint/2010/main" val="38695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5933906"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886717"/>
            <a:ext cx="12381347" cy="1169551"/>
          </a:xfrm>
          <a:prstGeom prst="rect">
            <a:avLst/>
          </a:prstGeom>
          <a:noFill/>
        </p:spPr>
        <p:txBody>
          <a:bodyPr wrap="square" rtlCol="0">
            <a:spAutoFit/>
          </a:bodyPr>
          <a:lstStyle/>
          <a:p>
            <a:r>
              <a:rPr lang="en-US" sz="3500" dirty="0">
                <a:solidFill>
                  <a:srgbClr val="C30C21"/>
                </a:solidFill>
                <a:latin typeface="VAG Rounded LT Thin"/>
                <a:cs typeface="VAG Rounded LT Thin"/>
              </a:rPr>
              <a:t>If you would like to know more about the </a:t>
            </a:r>
          </a:p>
          <a:p>
            <a:r>
              <a:rPr lang="en-US" sz="3500" dirty="0">
                <a:solidFill>
                  <a:srgbClr val="C30C21"/>
                </a:solidFill>
                <a:latin typeface="VAG Rounded LT Thin"/>
                <a:cs typeface="VAG Rounded LT Thin"/>
              </a:rPr>
              <a:t>BHS Project 2026 website please visit the below link….</a:t>
            </a:r>
          </a:p>
        </p:txBody>
      </p:sp>
      <p:sp>
        <p:nvSpPr>
          <p:cNvPr id="2" name="Rectangle 1"/>
          <p:cNvSpPr/>
          <p:nvPr/>
        </p:nvSpPr>
        <p:spPr>
          <a:xfrm>
            <a:off x="685800" y="3422480"/>
            <a:ext cx="15248107" cy="2062103"/>
          </a:xfrm>
          <a:prstGeom prst="rect">
            <a:avLst/>
          </a:prstGeom>
        </p:spPr>
        <p:txBody>
          <a:bodyPr wrap="square">
            <a:spAutoFit/>
          </a:bodyPr>
          <a:lstStyle/>
          <a:p>
            <a:r>
              <a:rPr lang="en-GB" sz="4800" dirty="0">
                <a:hlinkClick r:id="rId5"/>
              </a:rPr>
              <a:t>https://www.bhsaccess.org.uk/dobbin/Project2026.php</a:t>
            </a:r>
            <a:endParaRPr lang="en-GB" sz="4800" dirty="0"/>
          </a:p>
          <a:p>
            <a:endParaRPr lang="en-GB" sz="8000" dirty="0"/>
          </a:p>
        </p:txBody>
      </p:sp>
      <p:sp>
        <p:nvSpPr>
          <p:cNvPr id="6" name="Slide Number Placeholder 5"/>
          <p:cNvSpPr>
            <a:spLocks noGrp="1"/>
          </p:cNvSpPr>
          <p:nvPr>
            <p:ph type="sldNum" sz="quarter" idx="12"/>
          </p:nvPr>
        </p:nvSpPr>
        <p:spPr/>
        <p:txBody>
          <a:bodyPr/>
          <a:lstStyle/>
          <a:p>
            <a:fld id="{E069EF36-D42D-5449-961E-54151D3DFC33}" type="slidenum">
              <a:rPr lang="en-US" smtClean="0"/>
              <a:t>12</a:t>
            </a:fld>
            <a:endParaRPr lang="en-US"/>
          </a:p>
        </p:txBody>
      </p:sp>
    </p:spTree>
    <p:extLst>
      <p:ext uri="{BB962C8B-B14F-4D97-AF65-F5344CB8AC3E}">
        <p14:creationId xmlns:p14="http://schemas.microsoft.com/office/powerpoint/2010/main" val="14897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259" y="540060"/>
            <a:ext cx="6448425" cy="81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woosh_1366x76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966239"/>
            <a:ext cx="15856085" cy="1790536"/>
          </a:xfrm>
          <a:prstGeom prst="rect">
            <a:avLst/>
          </a:prstGeom>
        </p:spPr>
      </p:pic>
      <p:pic>
        <p:nvPicPr>
          <p:cNvPr id="3" name="Picture 2" descr="BHS logo Pantone 1797.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886717"/>
            <a:ext cx="4846135" cy="630942"/>
          </a:xfrm>
          <a:prstGeom prst="rect">
            <a:avLst/>
          </a:prstGeom>
          <a:noFill/>
        </p:spPr>
        <p:txBody>
          <a:bodyPr wrap="none" rtlCol="0">
            <a:spAutoFit/>
          </a:bodyPr>
          <a:lstStyle/>
          <a:p>
            <a:r>
              <a:rPr lang="en-US" sz="3500" dirty="0">
                <a:solidFill>
                  <a:srgbClr val="C30C21"/>
                </a:solidFill>
                <a:latin typeface="VAG Rounded LT Thin"/>
                <a:cs typeface="VAG Rounded LT Thin"/>
              </a:rPr>
              <a:t>The Project 2026 Website</a:t>
            </a:r>
          </a:p>
        </p:txBody>
      </p:sp>
      <p:sp>
        <p:nvSpPr>
          <p:cNvPr id="2" name="TextBox 1"/>
          <p:cNvSpPr txBox="1"/>
          <p:nvPr/>
        </p:nvSpPr>
        <p:spPr>
          <a:xfrm>
            <a:off x="1443789" y="4042611"/>
            <a:ext cx="3076099" cy="569387"/>
          </a:xfrm>
          <a:prstGeom prst="rect">
            <a:avLst/>
          </a:prstGeom>
          <a:noFill/>
        </p:spPr>
        <p:txBody>
          <a:bodyPr wrap="none" rtlCol="0">
            <a:spAutoFit/>
          </a:bodyPr>
          <a:lstStyle/>
          <a:p>
            <a:r>
              <a:rPr lang="en-US" dirty="0"/>
              <a:t>Password is 2026!</a:t>
            </a:r>
            <a:endParaRPr lang="en-GB" dirty="0"/>
          </a:p>
        </p:txBody>
      </p:sp>
      <p:cxnSp>
        <p:nvCxnSpPr>
          <p:cNvPr id="7" name="Straight Arrow Connector 6"/>
          <p:cNvCxnSpPr/>
          <p:nvPr/>
        </p:nvCxnSpPr>
        <p:spPr>
          <a:xfrm flipV="1">
            <a:off x="4860758" y="4042611"/>
            <a:ext cx="2502568" cy="284693"/>
          </a:xfrm>
          <a:prstGeom prst="straightConnector1">
            <a:avLst/>
          </a:prstGeom>
          <a:ln w="317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E069EF36-D42D-5449-961E-54151D3DFC33}" type="slidenum">
              <a:rPr lang="en-US" smtClean="0"/>
              <a:t>13</a:t>
            </a:fld>
            <a:endParaRPr lang="en-US"/>
          </a:p>
        </p:txBody>
      </p:sp>
    </p:spTree>
    <p:extLst>
      <p:ext uri="{BB962C8B-B14F-4D97-AF65-F5344CB8AC3E}">
        <p14:creationId xmlns:p14="http://schemas.microsoft.com/office/powerpoint/2010/main" val="14897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66239"/>
            <a:ext cx="15758809"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886717"/>
            <a:ext cx="12888400" cy="630942"/>
          </a:xfrm>
          <a:prstGeom prst="rect">
            <a:avLst/>
          </a:prstGeom>
          <a:noFill/>
        </p:spPr>
        <p:txBody>
          <a:bodyPr wrap="none" rtlCol="0">
            <a:spAutoFit/>
          </a:bodyPr>
          <a:lstStyle/>
          <a:p>
            <a:r>
              <a:rPr lang="en-US" sz="3500" dirty="0">
                <a:solidFill>
                  <a:srgbClr val="C30C21"/>
                </a:solidFill>
                <a:latin typeface="VAG Rounded LT Thin"/>
                <a:cs typeface="VAG Rounded LT Thin"/>
              </a:rPr>
              <a:t>The Project 2026 Website – What the old maps section look like</a:t>
            </a: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87"/>
          <a:stretch/>
        </p:blipFill>
        <p:spPr bwMode="auto">
          <a:xfrm>
            <a:off x="493405" y="1747013"/>
            <a:ext cx="6958322" cy="5000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372" y="2258456"/>
            <a:ext cx="8815983" cy="5127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069EF36-D42D-5449-961E-54151D3DFC33}" type="slidenum">
              <a:rPr lang="en-US" smtClean="0"/>
              <a:t>14</a:t>
            </a:fld>
            <a:endParaRPr lang="en-US"/>
          </a:p>
        </p:txBody>
      </p:sp>
    </p:spTree>
    <p:extLst>
      <p:ext uri="{BB962C8B-B14F-4D97-AF65-F5344CB8AC3E}">
        <p14:creationId xmlns:p14="http://schemas.microsoft.com/office/powerpoint/2010/main" val="12434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5875540"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823722"/>
            <a:ext cx="8722784" cy="707886"/>
          </a:xfrm>
          <a:prstGeom prst="rect">
            <a:avLst/>
          </a:prstGeom>
          <a:noFill/>
        </p:spPr>
        <p:txBody>
          <a:bodyPr wrap="square" rtlCol="0">
            <a:spAutoFit/>
          </a:bodyPr>
          <a:lstStyle/>
          <a:p>
            <a:r>
              <a:rPr lang="en-US" sz="4000" dirty="0">
                <a:solidFill>
                  <a:srgbClr val="C30C21"/>
                </a:solidFill>
                <a:latin typeface="VAG Rounded LT Thin"/>
                <a:cs typeface="VAG Rounded LT Thin"/>
              </a:rPr>
              <a:t>Further information</a:t>
            </a:r>
          </a:p>
        </p:txBody>
      </p:sp>
      <p:sp>
        <p:nvSpPr>
          <p:cNvPr id="6" name="Rectangle 5"/>
          <p:cNvSpPr/>
          <p:nvPr/>
        </p:nvSpPr>
        <p:spPr>
          <a:xfrm>
            <a:off x="493406" y="2025289"/>
            <a:ext cx="16396340" cy="6924973"/>
          </a:xfrm>
          <a:prstGeom prst="rect">
            <a:avLst/>
          </a:prstGeom>
        </p:spPr>
        <p:txBody>
          <a:bodyPr wrap="square">
            <a:spAutoFit/>
          </a:bodyPr>
          <a:lstStyle/>
          <a:p>
            <a:pPr marL="457200" indent="-457200">
              <a:buFont typeface="Arial" panose="020B0604020202020204" pitchFamily="34" charset="0"/>
              <a:buChar char="•"/>
            </a:pPr>
            <a:r>
              <a:rPr lang="en-US" sz="3600" dirty="0"/>
              <a:t>Sarah Rayfield – Access Field Officer (for London, Surrey, Sussex, Kent) – 07971-059262 - </a:t>
            </a:r>
            <a:r>
              <a:rPr lang="en-US" sz="3600" dirty="0">
                <a:hlinkClick r:id="rId5"/>
              </a:rPr>
              <a:t>sarah.rayfield@bhs.org.uk</a:t>
            </a:r>
            <a:endParaRPr lang="en-US" sz="3600" dirty="0"/>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Access &amp; Bridleway Virtual drop in meeting – Tuesday 9 March at 7.30pm. Please contact Sarah Rayfield above.  </a:t>
            </a:r>
            <a:r>
              <a:rPr lang="en-GB" sz="3600" dirty="0">
                <a:hlinkClick r:id="rId6"/>
              </a:rPr>
              <a:t>Access Virtual drop in Surrey | British Horse Society (bhs.org.uk)</a:t>
            </a:r>
            <a:endParaRPr lang="en-GB" sz="3600" dirty="0"/>
          </a:p>
          <a:p>
            <a:pPr marL="457200" indent="-457200">
              <a:buFont typeface="Arial" panose="020B0604020202020204" pitchFamily="34" charset="0"/>
              <a:buChar char="•"/>
            </a:pPr>
            <a:endParaRPr lang="en-GB" sz="3600" dirty="0"/>
          </a:p>
          <a:p>
            <a:pPr marL="457200" indent="-457200">
              <a:buFont typeface="Arial" panose="020B0604020202020204" pitchFamily="34" charset="0"/>
              <a:buChar char="•"/>
            </a:pPr>
            <a:r>
              <a:rPr lang="en-US" sz="3600" dirty="0"/>
              <a:t>The BHS have a 1 day access conference, usually middle of November, at their Head Office in Warwickshire.  If you are interested in access matters in general sign up for the access news. For both these areas contact </a:t>
            </a:r>
            <a:r>
              <a:rPr lang="en-US" sz="3600" dirty="0">
                <a:hlinkClick r:id="rId7"/>
              </a:rPr>
              <a:t>access@bhs.org.uk</a:t>
            </a:r>
            <a:r>
              <a:rPr lang="en-US" sz="3600" dirty="0"/>
              <a:t>.</a:t>
            </a:r>
          </a:p>
          <a:p>
            <a:endParaRPr lang="en-US" sz="3200" dirty="0"/>
          </a:p>
          <a:p>
            <a:endParaRPr lang="en-GB" sz="2400" dirty="0"/>
          </a:p>
          <a:p>
            <a:endParaRPr lang="en-US" sz="2800" dirty="0"/>
          </a:p>
        </p:txBody>
      </p:sp>
      <p:sp>
        <p:nvSpPr>
          <p:cNvPr id="2" name="Slide Number Placeholder 1"/>
          <p:cNvSpPr>
            <a:spLocks noGrp="1"/>
          </p:cNvSpPr>
          <p:nvPr>
            <p:ph type="sldNum" sz="quarter" idx="12"/>
          </p:nvPr>
        </p:nvSpPr>
        <p:spPr/>
        <p:txBody>
          <a:bodyPr/>
          <a:lstStyle/>
          <a:p>
            <a:fld id="{E069EF36-D42D-5449-961E-54151D3DFC33}" type="slidenum">
              <a:rPr lang="en-US" smtClean="0"/>
              <a:t>15</a:t>
            </a:fld>
            <a:endParaRPr lang="en-US"/>
          </a:p>
        </p:txBody>
      </p:sp>
    </p:spTree>
    <p:extLst>
      <p:ext uri="{BB962C8B-B14F-4D97-AF65-F5344CB8AC3E}">
        <p14:creationId xmlns:p14="http://schemas.microsoft.com/office/powerpoint/2010/main" val="15180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45597"/>
            <a:ext cx="15875540"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4" y="823722"/>
            <a:ext cx="14539332" cy="707886"/>
          </a:xfrm>
          <a:prstGeom prst="rect">
            <a:avLst/>
          </a:prstGeom>
          <a:noFill/>
        </p:spPr>
        <p:txBody>
          <a:bodyPr wrap="square" rtlCol="0">
            <a:spAutoFit/>
          </a:bodyPr>
          <a:lstStyle/>
          <a:p>
            <a:r>
              <a:rPr lang="en-US" sz="4000" dirty="0">
                <a:solidFill>
                  <a:srgbClr val="C30C21"/>
                </a:solidFill>
                <a:latin typeface="VAG Rounded LT Thin"/>
                <a:cs typeface="VAG Rounded LT Thin"/>
              </a:rPr>
              <a:t>Surrey Bridleway Committee need volunteers</a:t>
            </a:r>
          </a:p>
        </p:txBody>
      </p:sp>
      <p:sp>
        <p:nvSpPr>
          <p:cNvPr id="6" name="Rectangle 5"/>
          <p:cNvSpPr/>
          <p:nvPr/>
        </p:nvSpPr>
        <p:spPr>
          <a:xfrm>
            <a:off x="694778" y="2185415"/>
            <a:ext cx="14107072" cy="6001643"/>
          </a:xfrm>
          <a:prstGeom prst="rect">
            <a:avLst/>
          </a:prstGeom>
        </p:spPr>
        <p:txBody>
          <a:bodyPr wrap="square">
            <a:spAutoFit/>
          </a:bodyPr>
          <a:lstStyle/>
          <a:p>
            <a:r>
              <a:rPr lang="en-GB" sz="3200" dirty="0"/>
              <a:t>The BHS Surrey Access committee are always looking for volunteers. </a:t>
            </a:r>
            <a:r>
              <a:rPr lang="en-GB" sz="3200" b="1" dirty="0"/>
              <a:t>Even if you are just an extra pair of eyes &amp; ears on your patch while riding your horse. </a:t>
            </a:r>
          </a:p>
          <a:p>
            <a:endParaRPr lang="en-GB" sz="3200" dirty="0"/>
          </a:p>
          <a:p>
            <a:r>
              <a:rPr lang="en-GB" sz="3200" dirty="0"/>
              <a:t>Your last volunteer for your area was Colin Sandford, but he has since retired, and we are now looking for somebody to support the area BRC falls within. </a:t>
            </a:r>
          </a:p>
          <a:p>
            <a:endParaRPr lang="en-GB" sz="3200" dirty="0"/>
          </a:p>
          <a:p>
            <a:r>
              <a:rPr lang="en-GB" sz="3200" dirty="0"/>
              <a:t>Other areas that we need help with are Reigate &amp; Banstead. Currently nobody is covering this area. They have just launched their Local Plan and we are concerned that unrecorded Bridleways will be lost. </a:t>
            </a:r>
          </a:p>
          <a:p>
            <a:endParaRPr lang="en-GB" sz="3200" dirty="0"/>
          </a:p>
          <a:p>
            <a:r>
              <a:rPr lang="en-GB" sz="3200" dirty="0"/>
              <a:t>If you know anybody interested in historical maps or research please ask them to get in touch. </a:t>
            </a:r>
            <a:endParaRPr lang="en-US" sz="3200" dirty="0"/>
          </a:p>
        </p:txBody>
      </p:sp>
      <p:sp>
        <p:nvSpPr>
          <p:cNvPr id="2" name="Slide Number Placeholder 1"/>
          <p:cNvSpPr>
            <a:spLocks noGrp="1"/>
          </p:cNvSpPr>
          <p:nvPr>
            <p:ph type="sldNum" sz="quarter" idx="12"/>
          </p:nvPr>
        </p:nvSpPr>
        <p:spPr/>
        <p:txBody>
          <a:bodyPr/>
          <a:lstStyle/>
          <a:p>
            <a:fld id="{E069EF36-D42D-5449-961E-54151D3DFC33}" type="slidenum">
              <a:rPr lang="en-US" smtClean="0"/>
              <a:t>16</a:t>
            </a:fld>
            <a:endParaRPr lang="en-US"/>
          </a:p>
        </p:txBody>
      </p:sp>
    </p:spTree>
    <p:extLst>
      <p:ext uri="{BB962C8B-B14F-4D97-AF65-F5344CB8AC3E}">
        <p14:creationId xmlns:p14="http://schemas.microsoft.com/office/powerpoint/2010/main" val="24512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45597"/>
            <a:ext cx="15875540"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4" y="823722"/>
            <a:ext cx="14539332" cy="707886"/>
          </a:xfrm>
          <a:prstGeom prst="rect">
            <a:avLst/>
          </a:prstGeom>
          <a:noFill/>
        </p:spPr>
        <p:txBody>
          <a:bodyPr wrap="square" rtlCol="0">
            <a:spAutoFit/>
          </a:bodyPr>
          <a:lstStyle/>
          <a:p>
            <a:r>
              <a:rPr lang="en-US" sz="4000" dirty="0">
                <a:solidFill>
                  <a:srgbClr val="C30C21"/>
                </a:solidFill>
                <a:latin typeface="VAG Rounded LT Thin"/>
                <a:cs typeface="VAG Rounded LT Thin"/>
              </a:rPr>
              <a:t>BHS membership - £7 per month</a:t>
            </a:r>
          </a:p>
        </p:txBody>
      </p:sp>
      <p:sp>
        <p:nvSpPr>
          <p:cNvPr id="6" name="Rectangle 5"/>
          <p:cNvSpPr/>
          <p:nvPr/>
        </p:nvSpPr>
        <p:spPr>
          <a:xfrm>
            <a:off x="694777" y="1748781"/>
            <a:ext cx="16194968" cy="7109639"/>
          </a:xfrm>
          <a:prstGeom prst="rect">
            <a:avLst/>
          </a:prstGeom>
        </p:spPr>
        <p:txBody>
          <a:bodyPr wrap="square">
            <a:spAutoFit/>
          </a:bodyPr>
          <a:lstStyle/>
          <a:p>
            <a:r>
              <a:rPr lang="en-GB" sz="2400" dirty="0"/>
              <a:t>If you don’t have time to Volunteer then please do think about joining the BHS. Your membership goes towards a host</a:t>
            </a:r>
          </a:p>
          <a:p>
            <a:r>
              <a:rPr lang="en-GB" sz="2400" dirty="0"/>
              <a:t>of other important projects:-</a:t>
            </a:r>
          </a:p>
          <a:p>
            <a:endParaRPr lang="en-GB" sz="2000" dirty="0"/>
          </a:p>
          <a:p>
            <a:pPr marL="285750" indent="-285750">
              <a:buFont typeface="Arial" panose="020B0604020202020204" pitchFamily="34" charset="0"/>
              <a:buChar char="•"/>
            </a:pPr>
            <a:r>
              <a:rPr lang="en-GB" sz="2000" dirty="0"/>
              <a:t>Training sessions on how to rescue bridleways or upgrade suitable Footpaths. Extending or abolishing 2026 cut-off.  D regulation act.</a:t>
            </a:r>
          </a:p>
          <a:p>
            <a:r>
              <a:rPr lang="en-GB" sz="2000" dirty="0"/>
              <a:t> </a:t>
            </a:r>
          </a:p>
          <a:p>
            <a:pPr marL="285750" indent="-285750">
              <a:buFont typeface="Arial" panose="020B0604020202020204" pitchFamily="34" charset="0"/>
              <a:buChar char="•"/>
            </a:pPr>
            <a:r>
              <a:rPr lang="en-GB" sz="2000" dirty="0"/>
              <a:t>Incident website - providing statistics to police for hotspot areas. (</a:t>
            </a:r>
            <a:r>
              <a:rPr lang="en-GB" sz="2000" dirty="0" err="1"/>
              <a:t>eg</a:t>
            </a:r>
            <a:r>
              <a:rPr lang="en-GB" sz="2000" dirty="0"/>
              <a:t> road accidents, dog attacks, fireworks, slippery roads, gates, Chinese lanterns </a:t>
            </a:r>
            <a:r>
              <a:rPr lang="en-GB" sz="2000" dirty="0" err="1"/>
              <a:t>etc</a:t>
            </a:r>
            <a:r>
              <a:rPr lang="en-GB" sz="2000" dirty="0"/>
              <a: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Lobbying to the government, Defra, Forestry Commission &amp; National Consultations for horses to be included </a:t>
            </a:r>
            <a:r>
              <a:rPr lang="en-GB" sz="2000" dirty="0" err="1"/>
              <a:t>eg</a:t>
            </a:r>
            <a:r>
              <a:rPr lang="en-GB" sz="2000" dirty="0"/>
              <a:t> cycle paths and other promoted routes.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Protecting Bridleways within planning applications.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£90k Bridleway funding for re-surfacing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£270k + Hardship fund to prevent Riding Schools and training establishments closing down due to lockdown.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list goes on:- Pegasus crossings, permitted access, resurfacing Bridleways with Flexi pave or rubber crumb surface NOT tarmac (which is the default for many Local authorities now especially after </a:t>
            </a:r>
            <a:r>
              <a:rPr lang="en-GB" sz="2000" dirty="0" err="1"/>
              <a:t>Covid</a:t>
            </a:r>
            <a:r>
              <a:rPr lang="en-GB" sz="2000" dirty="0"/>
              <a:t>). Continued beach access, Public enquiry to keep Bridleways open, protecting Horse margins/verges, keep Railway crossings safe, Access to Common land. E-scooter issues, Tree growing strategies, Greenways routes </a:t>
            </a:r>
            <a:r>
              <a:rPr lang="en-GB" sz="2000" dirty="0" err="1"/>
              <a:t>eg</a:t>
            </a:r>
            <a:r>
              <a:rPr lang="en-GB" sz="2000" dirty="0"/>
              <a:t> Leith Hill,  inclusion in Cycling initiatives, Safe rails on bridges, statistics for what horses bring to the local economy. Map reading skills etc.</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And we haven’t even mentioned the insurance cover!!! </a:t>
            </a:r>
            <a:r>
              <a:rPr lang="en-GB" sz="2000" dirty="0">
                <a:sym typeface="Wingdings" panose="05000000000000000000" pitchFamily="2" charset="2"/>
              </a:rPr>
              <a:t> </a:t>
            </a:r>
            <a:endParaRPr lang="en-GB" sz="2000" dirty="0"/>
          </a:p>
          <a:p>
            <a:endParaRPr lang="en-US" sz="2800" dirty="0"/>
          </a:p>
        </p:txBody>
      </p:sp>
      <p:sp>
        <p:nvSpPr>
          <p:cNvPr id="2" name="Slide Number Placeholder 1"/>
          <p:cNvSpPr>
            <a:spLocks noGrp="1"/>
          </p:cNvSpPr>
          <p:nvPr>
            <p:ph type="sldNum" sz="quarter" idx="12"/>
          </p:nvPr>
        </p:nvSpPr>
        <p:spPr/>
        <p:txBody>
          <a:bodyPr/>
          <a:lstStyle/>
          <a:p>
            <a:fld id="{E069EF36-D42D-5449-961E-54151D3DFC33}" type="slidenum">
              <a:rPr lang="en-US" smtClean="0"/>
              <a:t>17</a:t>
            </a:fld>
            <a:endParaRPr lang="en-US"/>
          </a:p>
        </p:txBody>
      </p:sp>
    </p:spTree>
    <p:extLst>
      <p:ext uri="{BB962C8B-B14F-4D97-AF65-F5344CB8AC3E}">
        <p14:creationId xmlns:p14="http://schemas.microsoft.com/office/powerpoint/2010/main" val="2425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66239"/>
            <a:ext cx="15972817"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6" name="Rectangle 5"/>
          <p:cNvSpPr/>
          <p:nvPr/>
        </p:nvSpPr>
        <p:spPr>
          <a:xfrm>
            <a:off x="932688" y="2073707"/>
            <a:ext cx="15957057" cy="5940088"/>
          </a:xfrm>
          <a:prstGeom prst="rect">
            <a:avLst/>
          </a:prstGeom>
        </p:spPr>
        <p:txBody>
          <a:bodyPr wrap="square">
            <a:spAutoFit/>
          </a:bodyPr>
          <a:lstStyle/>
          <a:p>
            <a:pPr algn="ctr"/>
            <a:r>
              <a:rPr lang="en-GB" sz="5400" dirty="0"/>
              <a:t>Questions?</a:t>
            </a:r>
          </a:p>
          <a:p>
            <a:pPr algn="ctr"/>
            <a:endParaRPr lang="en-GB" sz="5400" dirty="0"/>
          </a:p>
          <a:p>
            <a:pPr algn="ctr"/>
            <a:r>
              <a:rPr lang="en-GB" sz="5400" dirty="0"/>
              <a:t>Please don’t leave it to somebody else to save your Bridleways.  Most of us are volunteers. </a:t>
            </a:r>
          </a:p>
          <a:p>
            <a:pPr algn="ctr"/>
            <a:endParaRPr lang="en-GB" sz="5400" dirty="0"/>
          </a:p>
          <a:p>
            <a:pPr algn="ctr"/>
            <a:r>
              <a:rPr lang="en-GB" sz="5400" dirty="0"/>
              <a:t>Thank you for listening. </a:t>
            </a:r>
          </a:p>
          <a:p>
            <a:endParaRPr lang="en-GB" sz="2800" dirty="0"/>
          </a:p>
          <a:p>
            <a:endParaRPr lang="en-US" sz="2800" dirty="0"/>
          </a:p>
        </p:txBody>
      </p:sp>
      <p:sp>
        <p:nvSpPr>
          <p:cNvPr id="2" name="Slide Number Placeholder 1"/>
          <p:cNvSpPr>
            <a:spLocks noGrp="1"/>
          </p:cNvSpPr>
          <p:nvPr>
            <p:ph type="sldNum" sz="quarter" idx="12"/>
          </p:nvPr>
        </p:nvSpPr>
        <p:spPr/>
        <p:txBody>
          <a:bodyPr/>
          <a:lstStyle/>
          <a:p>
            <a:fld id="{E069EF36-D42D-5449-961E-54151D3DFC33}" type="slidenum">
              <a:rPr lang="en-US" smtClean="0"/>
              <a:t>18</a:t>
            </a:fld>
            <a:endParaRPr lang="en-US"/>
          </a:p>
        </p:txBody>
      </p:sp>
    </p:spTree>
    <p:extLst>
      <p:ext uri="{BB962C8B-B14F-4D97-AF65-F5344CB8AC3E}">
        <p14:creationId xmlns:p14="http://schemas.microsoft.com/office/powerpoint/2010/main" val="116505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5264" y="1892955"/>
            <a:ext cx="16344481" cy="7848302"/>
          </a:xfrm>
          <a:prstGeom prst="rect">
            <a:avLst/>
          </a:prstGeom>
        </p:spPr>
        <p:txBody>
          <a:bodyPr wrap="square">
            <a:spAutoFit/>
          </a:bodyPr>
          <a:lstStyle/>
          <a:p>
            <a:pPr>
              <a:spcBef>
                <a:spcPts val="2400"/>
              </a:spcBef>
            </a:pPr>
            <a:r>
              <a:rPr lang="en-US" sz="2800" dirty="0">
                <a:solidFill>
                  <a:srgbClr val="000000"/>
                </a:solidFill>
                <a:cs typeface="Calibri" pitchFamily="34" charset="0"/>
              </a:rPr>
              <a:t>In 2000 the CR0W (Countryside Rights of Way) Act was passed by Parliament, which in layman's terms meant that the clock had started ticking to ensure all</a:t>
            </a:r>
            <a:r>
              <a:rPr lang="en-US" sz="2800" dirty="0">
                <a:solidFill>
                  <a:srgbClr val="7030A0"/>
                </a:solidFill>
                <a:cs typeface="Calibri" pitchFamily="34" charset="0"/>
              </a:rPr>
              <a:t> </a:t>
            </a:r>
            <a:r>
              <a:rPr lang="en-US" sz="2800" dirty="0">
                <a:cs typeface="Calibri" pitchFamily="34" charset="0"/>
              </a:rPr>
              <a:t>lost (unrecorded) </a:t>
            </a:r>
            <a:r>
              <a:rPr lang="en-US" sz="2800" dirty="0">
                <a:solidFill>
                  <a:srgbClr val="000000"/>
                </a:solidFill>
                <a:cs typeface="Calibri" pitchFamily="34" charset="0"/>
              </a:rPr>
              <a:t>Rights of Way (</a:t>
            </a:r>
            <a:r>
              <a:rPr lang="en-US" sz="2800" dirty="0" err="1">
                <a:solidFill>
                  <a:srgbClr val="000000"/>
                </a:solidFill>
                <a:cs typeface="Calibri" pitchFamily="34" charset="0"/>
              </a:rPr>
              <a:t>RoW</a:t>
            </a:r>
            <a:r>
              <a:rPr lang="en-US" sz="2800" dirty="0">
                <a:solidFill>
                  <a:srgbClr val="000000"/>
                </a:solidFill>
                <a:cs typeface="Calibri" pitchFamily="34" charset="0"/>
              </a:rPr>
              <a:t>) in England and Wales are officially recorded. Scotland have their own Right to Roam laws.</a:t>
            </a:r>
          </a:p>
          <a:p>
            <a:pPr>
              <a:spcBef>
                <a:spcPts val="2400"/>
              </a:spcBef>
            </a:pPr>
            <a:r>
              <a:rPr lang="en-US" sz="2800" dirty="0">
                <a:solidFill>
                  <a:srgbClr val="000000"/>
                </a:solidFill>
                <a:cs typeface="Calibri" pitchFamily="34" charset="0"/>
              </a:rPr>
              <a:t>Different types of Rights of Way:-</a:t>
            </a:r>
          </a:p>
          <a:p>
            <a:pPr marL="457200" indent="-457200">
              <a:spcBef>
                <a:spcPts val="2400"/>
              </a:spcBef>
              <a:buFont typeface="Arial" pitchFamily="34" charset="0"/>
              <a:buChar char="•"/>
            </a:pPr>
            <a:r>
              <a:rPr lang="en-US" sz="2800" dirty="0">
                <a:solidFill>
                  <a:srgbClr val="000000"/>
                </a:solidFill>
                <a:cs typeface="Calibri" pitchFamily="34" charset="0"/>
              </a:rPr>
              <a:t>Footpath  - used by Walkers (</a:t>
            </a:r>
            <a:r>
              <a:rPr lang="en-US" sz="2800" dirty="0"/>
              <a:t>yellow marker</a:t>
            </a:r>
            <a:r>
              <a:rPr lang="en-US" sz="2800" dirty="0">
                <a:solidFill>
                  <a:srgbClr val="000000"/>
                </a:solidFill>
                <a:cs typeface="Calibri" pitchFamily="34" charset="0"/>
              </a:rPr>
              <a:t>)</a:t>
            </a:r>
          </a:p>
          <a:p>
            <a:pPr marL="457200" indent="-457200">
              <a:spcBef>
                <a:spcPts val="2400"/>
              </a:spcBef>
              <a:buFont typeface="Arial" pitchFamily="34" charset="0"/>
              <a:buChar char="•"/>
            </a:pPr>
            <a:r>
              <a:rPr lang="en-US" sz="2800" dirty="0">
                <a:solidFill>
                  <a:srgbClr val="000000"/>
                </a:solidFill>
                <a:cs typeface="Calibri" pitchFamily="34" charset="0"/>
              </a:rPr>
              <a:t>Bridleway – used by above and Horse Riders and Cyclists. (</a:t>
            </a:r>
            <a:r>
              <a:rPr lang="en-US" sz="2800" dirty="0">
                <a:solidFill>
                  <a:schemeClr val="tx2">
                    <a:lumMod val="60000"/>
                    <a:lumOff val="40000"/>
                  </a:schemeClr>
                </a:solidFill>
                <a:cs typeface="Calibri" pitchFamily="34" charset="0"/>
              </a:rPr>
              <a:t>blue marker</a:t>
            </a:r>
            <a:r>
              <a:rPr lang="en-US" sz="2800" dirty="0">
                <a:solidFill>
                  <a:srgbClr val="000000"/>
                </a:solidFill>
                <a:cs typeface="Calibri" pitchFamily="34" charset="0"/>
              </a:rPr>
              <a:t>)</a:t>
            </a:r>
          </a:p>
          <a:p>
            <a:pPr marL="457200" indent="-457200">
              <a:spcBef>
                <a:spcPts val="2400"/>
              </a:spcBef>
              <a:buFont typeface="Arial" pitchFamily="34" charset="0"/>
              <a:buChar char="•"/>
            </a:pPr>
            <a:r>
              <a:rPr lang="en-US" sz="2800" dirty="0">
                <a:solidFill>
                  <a:srgbClr val="000000"/>
                </a:solidFill>
                <a:cs typeface="Calibri" pitchFamily="34" charset="0"/>
              </a:rPr>
              <a:t>Restricted Byway  – used by above plus Carriage Drivers (non-</a:t>
            </a:r>
            <a:r>
              <a:rPr lang="en-US" sz="2800" dirty="0" err="1">
                <a:cs typeface="Calibri" pitchFamily="34" charset="0"/>
              </a:rPr>
              <a:t>Motorised</a:t>
            </a:r>
            <a:r>
              <a:rPr lang="en-US" sz="2800" dirty="0">
                <a:solidFill>
                  <a:srgbClr val="000000"/>
                </a:solidFill>
                <a:cs typeface="Calibri" pitchFamily="34" charset="0"/>
              </a:rPr>
              <a:t>) (</a:t>
            </a:r>
            <a:r>
              <a:rPr lang="en-US" sz="2800" dirty="0">
                <a:solidFill>
                  <a:srgbClr val="FF0000"/>
                </a:solidFill>
                <a:cs typeface="Calibri" pitchFamily="34" charset="0"/>
              </a:rPr>
              <a:t>red marker</a:t>
            </a:r>
            <a:r>
              <a:rPr lang="en-US" sz="2800" dirty="0">
                <a:solidFill>
                  <a:srgbClr val="000000"/>
                </a:solidFill>
                <a:cs typeface="Calibri" pitchFamily="34" charset="0"/>
              </a:rPr>
              <a:t>)</a:t>
            </a:r>
          </a:p>
          <a:p>
            <a:pPr marL="457200" indent="-457200">
              <a:spcBef>
                <a:spcPts val="2400"/>
              </a:spcBef>
              <a:buFont typeface="Arial" pitchFamily="34" charset="0"/>
              <a:buChar char="•"/>
            </a:pPr>
            <a:r>
              <a:rPr lang="en-US" sz="2800" dirty="0">
                <a:solidFill>
                  <a:srgbClr val="000000"/>
                </a:solidFill>
                <a:cs typeface="Calibri" pitchFamily="34" charset="0"/>
              </a:rPr>
              <a:t>Byway Open to All Traffic (BOAT) – can be used by above plus </a:t>
            </a:r>
            <a:r>
              <a:rPr lang="en-US" sz="2800" dirty="0" err="1">
                <a:solidFill>
                  <a:srgbClr val="000000"/>
                </a:solidFill>
                <a:cs typeface="Calibri" pitchFamily="34" charset="0"/>
              </a:rPr>
              <a:t>Motorised</a:t>
            </a:r>
            <a:r>
              <a:rPr lang="en-US" sz="2800" dirty="0">
                <a:solidFill>
                  <a:srgbClr val="000000"/>
                </a:solidFill>
                <a:cs typeface="Calibri" pitchFamily="34" charset="0"/>
              </a:rPr>
              <a:t> Vehicles.</a:t>
            </a:r>
          </a:p>
          <a:p>
            <a:pPr>
              <a:spcBef>
                <a:spcPts val="2400"/>
              </a:spcBef>
            </a:pPr>
            <a:r>
              <a:rPr lang="en-US" sz="2800" dirty="0">
                <a:solidFill>
                  <a:srgbClr val="000000"/>
                </a:solidFill>
                <a:cs typeface="Calibri" pitchFamily="34" charset="0"/>
              </a:rPr>
              <a:t>All of the above Rights of Way are highways and generally governed by the same legislation. T</a:t>
            </a:r>
            <a:r>
              <a:rPr lang="en-GB" sz="2800" dirty="0"/>
              <a:t>he difference between them and roads are who by and how they are maintained</a:t>
            </a:r>
            <a:r>
              <a:rPr lang="en-US" sz="2800" dirty="0">
                <a:solidFill>
                  <a:srgbClr val="000000"/>
                </a:solidFill>
                <a:cs typeface="Calibri" pitchFamily="34" charset="0"/>
              </a:rPr>
              <a:t>.</a:t>
            </a:r>
          </a:p>
          <a:p>
            <a:pPr>
              <a:spcBef>
                <a:spcPts val="2400"/>
              </a:spcBef>
            </a:pPr>
            <a:endParaRPr lang="en-US" sz="3200" dirty="0">
              <a:solidFill>
                <a:srgbClr val="000000"/>
              </a:solidFill>
              <a:cs typeface="Calibri" pitchFamily="34" charset="0"/>
            </a:endParaRPr>
          </a:p>
          <a:p>
            <a:pPr>
              <a:spcBef>
                <a:spcPts val="2400"/>
              </a:spcBef>
            </a:pPr>
            <a:endParaRPr lang="en-US" sz="3200" dirty="0">
              <a:solidFill>
                <a:srgbClr val="000000"/>
              </a:solidFill>
              <a:cs typeface="Calibri" pitchFamily="34" charset="0"/>
            </a:endParaRPr>
          </a:p>
        </p:txBody>
      </p:sp>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6075152"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545264" y="809241"/>
            <a:ext cx="9051925" cy="707886"/>
          </a:xfrm>
          <a:prstGeom prst="rect">
            <a:avLst/>
          </a:prstGeom>
          <a:noFill/>
        </p:spPr>
        <p:txBody>
          <a:bodyPr wrap="square" rtlCol="0">
            <a:spAutoFit/>
          </a:bodyPr>
          <a:lstStyle/>
          <a:p>
            <a:r>
              <a:rPr lang="en-US" sz="4000" dirty="0">
                <a:solidFill>
                  <a:srgbClr val="C30C21"/>
                </a:solidFill>
                <a:latin typeface="VAG Rounded LT Thin"/>
                <a:cs typeface="VAG Rounded LT Thin"/>
              </a:rPr>
              <a:t>Countryside Rights of Way Act - 2000</a:t>
            </a:r>
          </a:p>
        </p:txBody>
      </p:sp>
      <p:sp>
        <p:nvSpPr>
          <p:cNvPr id="2" name="Slide Number Placeholder 1"/>
          <p:cNvSpPr>
            <a:spLocks noGrp="1"/>
          </p:cNvSpPr>
          <p:nvPr>
            <p:ph type="sldNum" sz="quarter" idx="12"/>
          </p:nvPr>
        </p:nvSpPr>
        <p:spPr/>
        <p:txBody>
          <a:bodyPr/>
          <a:lstStyle/>
          <a:p>
            <a:fld id="{E069EF36-D42D-5449-961E-54151D3DFC33}" type="slidenum">
              <a:rPr lang="en-US" smtClean="0"/>
              <a:t>2</a:t>
            </a:fld>
            <a:endParaRPr lang="en-US"/>
          </a:p>
        </p:txBody>
      </p:sp>
    </p:spTree>
    <p:extLst>
      <p:ext uri="{BB962C8B-B14F-4D97-AF65-F5344CB8AC3E}">
        <p14:creationId xmlns:p14="http://schemas.microsoft.com/office/powerpoint/2010/main" val="5673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6002000"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927707"/>
            <a:ext cx="6165790" cy="707886"/>
          </a:xfrm>
          <a:prstGeom prst="rect">
            <a:avLst/>
          </a:prstGeom>
          <a:noFill/>
        </p:spPr>
        <p:txBody>
          <a:bodyPr wrap="none" rtlCol="0">
            <a:spAutoFit/>
          </a:bodyPr>
          <a:lstStyle/>
          <a:p>
            <a:r>
              <a:rPr lang="en-US" sz="4000" dirty="0">
                <a:solidFill>
                  <a:srgbClr val="C30C21"/>
                </a:solidFill>
                <a:latin typeface="VAG Rounded LT Thin"/>
                <a:cs typeface="VAG Rounded LT Thin"/>
              </a:rPr>
              <a:t>Cut off date … 1 Jan 2026</a:t>
            </a:r>
          </a:p>
        </p:txBody>
      </p:sp>
      <p:sp>
        <p:nvSpPr>
          <p:cNvPr id="2" name="TextBox 1"/>
          <p:cNvSpPr txBox="1"/>
          <p:nvPr/>
        </p:nvSpPr>
        <p:spPr>
          <a:xfrm>
            <a:off x="1147864" y="1838003"/>
            <a:ext cx="15010744" cy="7848302"/>
          </a:xfrm>
          <a:prstGeom prst="rect">
            <a:avLst/>
          </a:prstGeom>
          <a:noFill/>
        </p:spPr>
        <p:txBody>
          <a:bodyPr wrap="square" rtlCol="0">
            <a:spAutoFit/>
          </a:bodyPr>
          <a:lstStyle/>
          <a:p>
            <a:r>
              <a:rPr lang="en-US" sz="2800" b="1" dirty="0"/>
              <a:t>The Countryside and Rights of Way (CROW) Act 2000:-</a:t>
            </a:r>
          </a:p>
          <a:p>
            <a:pPr marL="457200" indent="-457200">
              <a:buFont typeface="Arial" pitchFamily="34" charset="0"/>
              <a:buChar char="•"/>
            </a:pPr>
            <a:r>
              <a:rPr lang="en-US" sz="2800" dirty="0"/>
              <a:t>Introduced a cut-off date of 1</a:t>
            </a:r>
            <a:r>
              <a:rPr lang="en-US" sz="2800" baseline="30000" dirty="0"/>
              <a:t>st</a:t>
            </a:r>
            <a:r>
              <a:rPr lang="en-US" sz="2800" dirty="0"/>
              <a:t> January 2026 to close the Definitive Map of public rights of way.</a:t>
            </a:r>
          </a:p>
          <a:p>
            <a:endParaRPr lang="en-US" sz="2800" dirty="0"/>
          </a:p>
          <a:p>
            <a:pPr marL="457200" indent="-457200">
              <a:buFont typeface="Arial" pitchFamily="34" charset="0"/>
              <a:buChar char="•"/>
            </a:pPr>
            <a:r>
              <a:rPr lang="en-US" sz="2800" dirty="0"/>
              <a:t>Any Bridleways and other rights of way that were in existence in 1949 which are not recorded by 1 January 2026 will be </a:t>
            </a:r>
            <a:r>
              <a:rPr lang="en-US" sz="2800" b="1" dirty="0">
                <a:solidFill>
                  <a:srgbClr val="FF0000"/>
                </a:solidFill>
              </a:rPr>
              <a:t>lost forever</a:t>
            </a:r>
            <a:r>
              <a:rPr lang="en-US" sz="2800" b="1" dirty="0"/>
              <a:t>.</a:t>
            </a:r>
          </a:p>
          <a:p>
            <a:pPr marL="457200" indent="-457200">
              <a:buFont typeface="Arial" pitchFamily="34" charset="0"/>
              <a:buChar char="•"/>
            </a:pPr>
            <a:endParaRPr lang="en-US" sz="2800" dirty="0"/>
          </a:p>
          <a:p>
            <a:r>
              <a:rPr lang="en-US" sz="2800" dirty="0"/>
              <a:t>The understanding behind the cut of date was that </a:t>
            </a:r>
            <a:r>
              <a:rPr lang="en-GB" sz="2800" dirty="0"/>
              <a:t>the historic </a:t>
            </a:r>
            <a:r>
              <a:rPr lang="en-GB" sz="2800" dirty="0" err="1"/>
              <a:t>RoW</a:t>
            </a:r>
            <a:r>
              <a:rPr lang="en-GB" sz="2800" dirty="0"/>
              <a:t> network would have been researched and recorded by this date, but this is clearly unachievable. </a:t>
            </a:r>
          </a:p>
          <a:p>
            <a:endParaRPr lang="en-GB" sz="2800" b="1" dirty="0"/>
          </a:p>
          <a:p>
            <a:r>
              <a:rPr lang="en-GB" sz="2800" b="1" dirty="0"/>
              <a:t>Why is this unachievable?</a:t>
            </a:r>
          </a:p>
          <a:p>
            <a:endParaRPr lang="en-GB" sz="2800" dirty="0"/>
          </a:p>
          <a:p>
            <a:pPr marL="457200" indent="-457200">
              <a:buFont typeface="Arial" panose="020B0604020202020204" pitchFamily="34" charset="0"/>
              <a:buChar char="•"/>
            </a:pPr>
            <a:r>
              <a:rPr lang="en-GB" sz="2800" dirty="0"/>
              <a:t>No Government funding.</a:t>
            </a:r>
          </a:p>
          <a:p>
            <a:endParaRPr lang="en-GB" sz="2800" dirty="0"/>
          </a:p>
          <a:p>
            <a:pPr marL="457200" indent="-457200">
              <a:buFont typeface="Arial" panose="020B0604020202020204" pitchFamily="34" charset="0"/>
              <a:buChar char="•"/>
            </a:pPr>
            <a:r>
              <a:rPr lang="en-GB" sz="2800" dirty="0"/>
              <a:t>Research is carried out mainly by volunteers (who often have full time jobs) and thus limited time available.</a:t>
            </a:r>
          </a:p>
          <a:p>
            <a:endParaRPr lang="en-GB" sz="2800" dirty="0"/>
          </a:p>
          <a:p>
            <a:endParaRPr lang="en-GB" sz="2800" dirty="0"/>
          </a:p>
          <a:p>
            <a:endParaRPr lang="en-GB" sz="2800" b="1" dirty="0"/>
          </a:p>
        </p:txBody>
      </p:sp>
      <p:sp>
        <p:nvSpPr>
          <p:cNvPr id="6" name="Slide Number Placeholder 5"/>
          <p:cNvSpPr>
            <a:spLocks noGrp="1"/>
          </p:cNvSpPr>
          <p:nvPr>
            <p:ph type="sldNum" sz="quarter" idx="12"/>
          </p:nvPr>
        </p:nvSpPr>
        <p:spPr/>
        <p:txBody>
          <a:bodyPr/>
          <a:lstStyle/>
          <a:p>
            <a:fld id="{E069EF36-D42D-5449-961E-54151D3DFC33}" type="slidenum">
              <a:rPr lang="en-US" smtClean="0"/>
              <a:t>3</a:t>
            </a:fld>
            <a:endParaRPr lang="en-US"/>
          </a:p>
        </p:txBody>
      </p:sp>
    </p:spTree>
    <p:extLst>
      <p:ext uri="{BB962C8B-B14F-4D97-AF65-F5344CB8AC3E}">
        <p14:creationId xmlns:p14="http://schemas.microsoft.com/office/powerpoint/2010/main" val="20857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5264" y="1758427"/>
            <a:ext cx="16344481" cy="6924973"/>
          </a:xfrm>
          <a:prstGeom prst="rect">
            <a:avLst/>
          </a:prstGeom>
        </p:spPr>
        <p:txBody>
          <a:bodyPr wrap="square">
            <a:spAutoFit/>
          </a:bodyPr>
          <a:lstStyle/>
          <a:p>
            <a:pPr>
              <a:spcBef>
                <a:spcPts val="2400"/>
              </a:spcBef>
            </a:pPr>
            <a:r>
              <a:rPr lang="en-US" sz="2800" dirty="0">
                <a:solidFill>
                  <a:srgbClr val="000000"/>
                </a:solidFill>
                <a:cs typeface="Calibri" pitchFamily="34" charset="0"/>
              </a:rPr>
              <a:t>All our </a:t>
            </a:r>
            <a:r>
              <a:rPr lang="en-US" sz="2800" i="1" dirty="0">
                <a:solidFill>
                  <a:srgbClr val="000000"/>
                </a:solidFill>
                <a:cs typeface="Calibri" pitchFamily="34" charset="0"/>
              </a:rPr>
              <a:t>Rights of Way </a:t>
            </a:r>
            <a:r>
              <a:rPr lang="en-US" sz="2800" dirty="0" err="1">
                <a:solidFill>
                  <a:srgbClr val="000000"/>
                </a:solidFill>
                <a:cs typeface="Calibri" pitchFamily="34" charset="0"/>
              </a:rPr>
              <a:t>eg</a:t>
            </a:r>
            <a:r>
              <a:rPr lang="en-US" sz="2800" dirty="0">
                <a:solidFill>
                  <a:srgbClr val="000000"/>
                </a:solidFill>
                <a:cs typeface="Calibri" pitchFamily="34" charset="0"/>
              </a:rPr>
              <a:t> our </a:t>
            </a:r>
            <a:r>
              <a:rPr lang="en-US" sz="2800" i="1" dirty="0">
                <a:solidFill>
                  <a:srgbClr val="000000"/>
                </a:solidFill>
                <a:cs typeface="Calibri" pitchFamily="34" charset="0"/>
              </a:rPr>
              <a:t>Bridleways, </a:t>
            </a:r>
            <a:r>
              <a:rPr lang="en-US" sz="2800" dirty="0">
                <a:solidFill>
                  <a:srgbClr val="000000"/>
                </a:solidFill>
                <a:cs typeface="Calibri" pitchFamily="34" charset="0"/>
              </a:rPr>
              <a:t>are only protected if they are shown on the </a:t>
            </a:r>
            <a:r>
              <a:rPr lang="en-US" sz="2800" dirty="0">
                <a:solidFill>
                  <a:srgbClr val="FF0000"/>
                </a:solidFill>
                <a:cs typeface="Calibri" pitchFamily="34" charset="0"/>
              </a:rPr>
              <a:t>Definitive Map</a:t>
            </a:r>
            <a:r>
              <a:rPr lang="en-US" sz="2800" dirty="0">
                <a:solidFill>
                  <a:srgbClr val="000000"/>
                </a:solidFill>
                <a:cs typeface="Calibri" pitchFamily="34" charset="0"/>
              </a:rPr>
              <a:t>. </a:t>
            </a:r>
          </a:p>
          <a:p>
            <a:pPr>
              <a:spcBef>
                <a:spcPts val="2400"/>
              </a:spcBef>
            </a:pPr>
            <a:r>
              <a:rPr lang="en-US" sz="2800" b="1" dirty="0">
                <a:solidFill>
                  <a:srgbClr val="FF0000"/>
                </a:solidFill>
                <a:cs typeface="Calibri" pitchFamily="34" charset="0"/>
              </a:rPr>
              <a:t>What is the Definitive Map? </a:t>
            </a:r>
            <a:r>
              <a:rPr lang="en-US" sz="2800" dirty="0">
                <a:solidFill>
                  <a:srgbClr val="000000"/>
                </a:solidFill>
                <a:cs typeface="Calibri" pitchFamily="34" charset="0"/>
              </a:rPr>
              <a:t>The map of all registered Rights of Way (</a:t>
            </a:r>
            <a:r>
              <a:rPr lang="en-US" sz="2800" dirty="0" err="1">
                <a:solidFill>
                  <a:srgbClr val="000000"/>
                </a:solidFill>
                <a:cs typeface="Calibri" pitchFamily="34" charset="0"/>
              </a:rPr>
              <a:t>RoW</a:t>
            </a:r>
            <a:r>
              <a:rPr lang="en-US" sz="2800" dirty="0">
                <a:solidFill>
                  <a:srgbClr val="000000"/>
                </a:solidFill>
                <a:cs typeface="Calibri" pitchFamily="34" charset="0"/>
              </a:rPr>
              <a:t>). A hard copy is held at each county council office and most counties (</a:t>
            </a:r>
            <a:r>
              <a:rPr lang="en-US" sz="2800" dirty="0" err="1">
                <a:solidFill>
                  <a:srgbClr val="000000"/>
                </a:solidFill>
                <a:cs typeface="Calibri" pitchFamily="34" charset="0"/>
              </a:rPr>
              <a:t>eg</a:t>
            </a:r>
            <a:r>
              <a:rPr lang="en-US" sz="2800" dirty="0">
                <a:solidFill>
                  <a:srgbClr val="000000"/>
                </a:solidFill>
                <a:cs typeface="Calibri" pitchFamily="34" charset="0"/>
              </a:rPr>
              <a:t> Surrey CC) have an on-line version. </a:t>
            </a:r>
            <a:r>
              <a:rPr lang="en-US" sz="2800" dirty="0">
                <a:solidFill>
                  <a:srgbClr val="000000"/>
                </a:solidFill>
                <a:cs typeface="Calibri" pitchFamily="34" charset="0"/>
                <a:hlinkClick r:id="rId3"/>
              </a:rPr>
              <a:t>http://surreymaps.surreycc.gov.uk/public/viewer.asp</a:t>
            </a:r>
            <a:endParaRPr lang="en-US" sz="2800" dirty="0">
              <a:solidFill>
                <a:srgbClr val="000000"/>
              </a:solidFill>
              <a:cs typeface="Calibri" pitchFamily="34" charset="0"/>
            </a:endParaRPr>
          </a:p>
          <a:p>
            <a:pPr>
              <a:spcBef>
                <a:spcPts val="2400"/>
              </a:spcBef>
            </a:pPr>
            <a:r>
              <a:rPr lang="en-US" sz="2800" dirty="0">
                <a:solidFill>
                  <a:srgbClr val="000000"/>
                </a:solidFill>
                <a:cs typeface="Calibri" pitchFamily="34" charset="0"/>
              </a:rPr>
              <a:t>The Ordnance Survey Map is derived from the Definitive Map, and can be used as a good starting point for checking </a:t>
            </a:r>
            <a:r>
              <a:rPr lang="en-US" sz="2800" dirty="0" err="1">
                <a:solidFill>
                  <a:srgbClr val="000000"/>
                </a:solidFill>
                <a:cs typeface="Calibri" pitchFamily="34" charset="0"/>
              </a:rPr>
              <a:t>RoW</a:t>
            </a:r>
            <a:r>
              <a:rPr lang="en-US" sz="2800" dirty="0">
                <a:solidFill>
                  <a:srgbClr val="000000"/>
                </a:solidFill>
                <a:cs typeface="Calibri" pitchFamily="34" charset="0"/>
              </a:rPr>
              <a:t>. Some of our Bridleways, which riders have ridden for years, are not listed on the Definitive Map. Just because there is a Fingerpost Sign does NOT mean that it is on the Definitive Map </a:t>
            </a:r>
            <a:r>
              <a:rPr lang="en-US" sz="2800" dirty="0" err="1">
                <a:solidFill>
                  <a:srgbClr val="000000"/>
                </a:solidFill>
                <a:cs typeface="Calibri" pitchFamily="34" charset="0"/>
              </a:rPr>
              <a:t>eg</a:t>
            </a:r>
            <a:r>
              <a:rPr lang="en-US" sz="2800" dirty="0">
                <a:solidFill>
                  <a:srgbClr val="000000"/>
                </a:solidFill>
                <a:cs typeface="Calibri" pitchFamily="34" charset="0"/>
              </a:rPr>
              <a:t> </a:t>
            </a:r>
            <a:r>
              <a:rPr lang="en-US" sz="2800" dirty="0" err="1">
                <a:solidFill>
                  <a:srgbClr val="000000"/>
                </a:solidFill>
                <a:cs typeface="Calibri" pitchFamily="34" charset="0"/>
              </a:rPr>
              <a:t>Barwell</a:t>
            </a:r>
            <a:r>
              <a:rPr lang="en-US" sz="2800" dirty="0">
                <a:solidFill>
                  <a:srgbClr val="000000"/>
                </a:solidFill>
                <a:cs typeface="Calibri" pitchFamily="34" charset="0"/>
              </a:rPr>
              <a:t> Loop near Esher. Do not rely on the signage. Check your Bridleways are on the Definitive Map. </a:t>
            </a:r>
          </a:p>
          <a:p>
            <a:pPr>
              <a:spcBef>
                <a:spcPts val="2400"/>
              </a:spcBef>
            </a:pPr>
            <a:r>
              <a:rPr lang="en-US" sz="2800" dirty="0">
                <a:solidFill>
                  <a:srgbClr val="000000"/>
                </a:solidFill>
                <a:cs typeface="Calibri" pitchFamily="34" charset="0"/>
              </a:rPr>
              <a:t>The exception to the above is </a:t>
            </a:r>
            <a:r>
              <a:rPr lang="en-US" sz="2800" dirty="0">
                <a:solidFill>
                  <a:srgbClr val="FF0000"/>
                </a:solidFill>
                <a:cs typeface="Calibri" pitchFamily="34" charset="0"/>
              </a:rPr>
              <a:t>Permissive</a:t>
            </a:r>
            <a:r>
              <a:rPr lang="en-US" sz="2800" dirty="0">
                <a:solidFill>
                  <a:srgbClr val="000000"/>
                </a:solidFill>
                <a:cs typeface="Calibri" pitchFamily="34" charset="0"/>
              </a:rPr>
              <a:t> Bridleways or Horse Rides. These are not on the Definitive Map and are used only with the landowners permission and can never be considered a Public Bridleway.</a:t>
            </a:r>
          </a:p>
          <a:p>
            <a:pPr>
              <a:spcBef>
                <a:spcPts val="2400"/>
              </a:spcBef>
            </a:pPr>
            <a:r>
              <a:rPr lang="en-US" sz="2800" dirty="0">
                <a:solidFill>
                  <a:srgbClr val="000000"/>
                </a:solidFill>
                <a:cs typeface="Calibri" pitchFamily="34" charset="0"/>
              </a:rPr>
              <a:t>The BHS Project 2026 is about saving as many lost Bridleways as possible before the Government deadline of 1 Jan 2026. The BHS have created online training sessions to explain how horse riders, cyclists and walkers can assist in this research. </a:t>
            </a:r>
            <a:endParaRPr lang="en-US" sz="3200" dirty="0">
              <a:solidFill>
                <a:srgbClr val="000000"/>
              </a:solidFill>
              <a:cs typeface="Calibri" pitchFamily="34" charset="0"/>
            </a:endParaRPr>
          </a:p>
        </p:txBody>
      </p:sp>
      <p:pic>
        <p:nvPicPr>
          <p:cNvPr id="5" name="Picture 4" descr="swoosh_1366x76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966239"/>
            <a:ext cx="16075152" cy="1790536"/>
          </a:xfrm>
          <a:prstGeom prst="rect">
            <a:avLst/>
          </a:prstGeom>
        </p:spPr>
      </p:pic>
      <p:pic>
        <p:nvPicPr>
          <p:cNvPr id="3" name="Picture 2" descr="BHS logo Pantone 1797.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545264" y="809241"/>
            <a:ext cx="9051925" cy="707886"/>
          </a:xfrm>
          <a:prstGeom prst="rect">
            <a:avLst/>
          </a:prstGeom>
          <a:noFill/>
        </p:spPr>
        <p:txBody>
          <a:bodyPr wrap="square" rtlCol="0">
            <a:spAutoFit/>
          </a:bodyPr>
          <a:lstStyle/>
          <a:p>
            <a:r>
              <a:rPr lang="en-US" sz="4000" dirty="0">
                <a:solidFill>
                  <a:srgbClr val="C30C21"/>
                </a:solidFill>
                <a:latin typeface="VAG Rounded LT Thin"/>
                <a:cs typeface="VAG Rounded LT Thin"/>
              </a:rPr>
              <a:t>Definitive Map (DM)</a:t>
            </a:r>
          </a:p>
        </p:txBody>
      </p:sp>
      <p:sp>
        <p:nvSpPr>
          <p:cNvPr id="2" name="Slide Number Placeholder 1"/>
          <p:cNvSpPr>
            <a:spLocks noGrp="1"/>
          </p:cNvSpPr>
          <p:nvPr>
            <p:ph type="sldNum" sz="quarter" idx="12"/>
          </p:nvPr>
        </p:nvSpPr>
        <p:spPr/>
        <p:txBody>
          <a:bodyPr/>
          <a:lstStyle/>
          <a:p>
            <a:fld id="{E069EF36-D42D-5449-961E-54151D3DFC33}" type="slidenum">
              <a:rPr lang="en-US" smtClean="0"/>
              <a:t>4</a:t>
            </a:fld>
            <a:endParaRPr lang="en-US"/>
          </a:p>
        </p:txBody>
      </p:sp>
    </p:spTree>
    <p:extLst>
      <p:ext uri="{BB962C8B-B14F-4D97-AF65-F5344CB8AC3E}">
        <p14:creationId xmlns:p14="http://schemas.microsoft.com/office/powerpoint/2010/main" val="18600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5264" y="1892955"/>
            <a:ext cx="16344481" cy="6432530"/>
          </a:xfrm>
          <a:prstGeom prst="rect">
            <a:avLst/>
          </a:prstGeom>
        </p:spPr>
        <p:txBody>
          <a:bodyPr wrap="square">
            <a:spAutoFit/>
          </a:bodyPr>
          <a:lstStyle/>
          <a:p>
            <a:pPr>
              <a:spcBef>
                <a:spcPts val="2400"/>
              </a:spcBef>
            </a:pPr>
            <a:r>
              <a:rPr lang="en-US" sz="3200" dirty="0">
                <a:solidFill>
                  <a:srgbClr val="000000"/>
                </a:solidFill>
                <a:cs typeface="Calibri" pitchFamily="34" charset="0"/>
              </a:rPr>
              <a:t>The form to request that a track (</a:t>
            </a:r>
            <a:r>
              <a:rPr lang="en-US" sz="3200" dirty="0" err="1">
                <a:solidFill>
                  <a:srgbClr val="000000"/>
                </a:solidFill>
                <a:cs typeface="Calibri" pitchFamily="34" charset="0"/>
              </a:rPr>
              <a:t>eg</a:t>
            </a:r>
            <a:r>
              <a:rPr lang="en-US" sz="3200" dirty="0">
                <a:solidFill>
                  <a:srgbClr val="000000"/>
                </a:solidFill>
                <a:cs typeface="Calibri" pitchFamily="34" charset="0"/>
              </a:rPr>
              <a:t> unrecorded route) is put on the Definitive Map as a Public Bridleway, is known as a </a:t>
            </a:r>
            <a:r>
              <a:rPr lang="en-US" sz="3200" b="1" dirty="0">
                <a:solidFill>
                  <a:srgbClr val="FF0000"/>
                </a:solidFill>
                <a:cs typeface="Calibri" pitchFamily="34" charset="0"/>
              </a:rPr>
              <a:t>Definitive Map Modification Order (DMMO).</a:t>
            </a:r>
            <a:r>
              <a:rPr lang="en-US" sz="3200" b="1" dirty="0">
                <a:solidFill>
                  <a:srgbClr val="000000"/>
                </a:solidFill>
                <a:cs typeface="Calibri" pitchFamily="34" charset="0"/>
              </a:rPr>
              <a:t> </a:t>
            </a:r>
            <a:r>
              <a:rPr lang="en-US" sz="3200" dirty="0">
                <a:solidFill>
                  <a:srgbClr val="000000"/>
                </a:solidFill>
                <a:cs typeface="Calibri" pitchFamily="34" charset="0"/>
              </a:rPr>
              <a:t>There are two types of evidence needed for the DMMO. The BHS will help with both:-</a:t>
            </a:r>
          </a:p>
          <a:p>
            <a:pPr marL="514350" indent="-514350">
              <a:spcBef>
                <a:spcPts val="2400"/>
              </a:spcBef>
              <a:buAutoNum type="arabicPeriod"/>
            </a:pPr>
            <a:r>
              <a:rPr lang="en-US" sz="3200" u="sng" dirty="0">
                <a:solidFill>
                  <a:srgbClr val="000000"/>
                </a:solidFill>
                <a:cs typeface="Calibri" pitchFamily="34" charset="0"/>
              </a:rPr>
              <a:t>Historical Evidence</a:t>
            </a:r>
            <a:r>
              <a:rPr lang="en-US" sz="3200" dirty="0">
                <a:solidFill>
                  <a:srgbClr val="000000"/>
                </a:solidFill>
                <a:cs typeface="Calibri" pitchFamily="34" charset="0"/>
              </a:rPr>
              <a:t>. This involves analyzing old maps </a:t>
            </a:r>
            <a:r>
              <a:rPr lang="en-US" sz="3200" dirty="0" err="1">
                <a:solidFill>
                  <a:srgbClr val="000000"/>
                </a:solidFill>
                <a:cs typeface="Calibri" pitchFamily="34" charset="0"/>
              </a:rPr>
              <a:t>eg</a:t>
            </a:r>
            <a:r>
              <a:rPr lang="en-US" sz="3200" dirty="0">
                <a:solidFill>
                  <a:srgbClr val="000000"/>
                </a:solidFill>
                <a:cs typeface="Calibri" pitchFamily="34" charset="0"/>
              </a:rPr>
              <a:t> Tithe Map, Finance Act Map and Enclosure Awards. If the maps are not on-line, research is required at the National Archives in Kew or Surrey Local History Centre in </a:t>
            </a:r>
            <a:r>
              <a:rPr lang="en-US" sz="3200" dirty="0" err="1">
                <a:solidFill>
                  <a:srgbClr val="000000"/>
                </a:solidFill>
                <a:cs typeface="Calibri" pitchFamily="34" charset="0"/>
              </a:rPr>
              <a:t>Woking</a:t>
            </a:r>
            <a:r>
              <a:rPr lang="en-US" sz="3200" dirty="0">
                <a:solidFill>
                  <a:srgbClr val="000000"/>
                </a:solidFill>
                <a:cs typeface="Calibri" pitchFamily="34" charset="0"/>
              </a:rPr>
              <a:t>. </a:t>
            </a:r>
          </a:p>
          <a:p>
            <a:pPr marL="514350" indent="-514350">
              <a:spcBef>
                <a:spcPts val="2400"/>
              </a:spcBef>
              <a:buAutoNum type="arabicPeriod"/>
            </a:pPr>
            <a:r>
              <a:rPr lang="en-US" sz="3200" u="sng" dirty="0">
                <a:solidFill>
                  <a:srgbClr val="000000"/>
                </a:solidFill>
                <a:cs typeface="Calibri" pitchFamily="34" charset="0"/>
              </a:rPr>
              <a:t>User Evidence </a:t>
            </a:r>
            <a:r>
              <a:rPr lang="en-US" sz="3200" dirty="0">
                <a:solidFill>
                  <a:srgbClr val="000000"/>
                </a:solidFill>
                <a:cs typeface="Calibri" pitchFamily="34" charset="0"/>
              </a:rPr>
              <a:t>– This needs as many users as possible to show continuous usage without obstruction in a chosen 20 year period. They can be cyclists too, not just horse riders.  Cyclists have only been allowed to use Bridleways since 1968. </a:t>
            </a:r>
          </a:p>
          <a:p>
            <a:pPr>
              <a:spcBef>
                <a:spcPts val="2400"/>
              </a:spcBef>
            </a:pPr>
            <a:r>
              <a:rPr lang="en-US" sz="3200" dirty="0">
                <a:solidFill>
                  <a:srgbClr val="000000"/>
                </a:solidFill>
                <a:cs typeface="Calibri" pitchFamily="34" charset="0"/>
              </a:rPr>
              <a:t>The DMMO is then lodged with Surrey County Council Rights of Way team. If it complies with their legal criteria it is placed on the SCC Rights of Way DMMO register. </a:t>
            </a:r>
          </a:p>
        </p:txBody>
      </p:sp>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6002000"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341004" y="809241"/>
            <a:ext cx="10022195" cy="707886"/>
          </a:xfrm>
          <a:prstGeom prst="rect">
            <a:avLst/>
          </a:prstGeom>
          <a:noFill/>
        </p:spPr>
        <p:txBody>
          <a:bodyPr wrap="square" rtlCol="0">
            <a:spAutoFit/>
          </a:bodyPr>
          <a:lstStyle/>
          <a:p>
            <a:r>
              <a:rPr lang="en-US" sz="4000" dirty="0">
                <a:solidFill>
                  <a:srgbClr val="C30C21"/>
                </a:solidFill>
                <a:latin typeface="VAG Rounded LT Thin"/>
                <a:cs typeface="VAG Rounded LT Thin"/>
              </a:rPr>
              <a:t>Definitive Map Modification Order - DMMO</a:t>
            </a:r>
          </a:p>
        </p:txBody>
      </p:sp>
      <p:sp>
        <p:nvSpPr>
          <p:cNvPr id="2" name="Slide Number Placeholder 1"/>
          <p:cNvSpPr>
            <a:spLocks noGrp="1"/>
          </p:cNvSpPr>
          <p:nvPr>
            <p:ph type="sldNum" sz="quarter" idx="12"/>
          </p:nvPr>
        </p:nvSpPr>
        <p:spPr/>
        <p:txBody>
          <a:bodyPr/>
          <a:lstStyle/>
          <a:p>
            <a:fld id="{E069EF36-D42D-5449-961E-54151D3DFC33}" type="slidenum">
              <a:rPr lang="en-US" smtClean="0"/>
              <a:t>5</a:t>
            </a:fld>
            <a:endParaRPr lang="en-US"/>
          </a:p>
        </p:txBody>
      </p:sp>
    </p:spTree>
    <p:extLst>
      <p:ext uri="{BB962C8B-B14F-4D97-AF65-F5344CB8AC3E}">
        <p14:creationId xmlns:p14="http://schemas.microsoft.com/office/powerpoint/2010/main" val="817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5264" y="1746651"/>
            <a:ext cx="16344481" cy="5755422"/>
          </a:xfrm>
          <a:prstGeom prst="rect">
            <a:avLst/>
          </a:prstGeom>
        </p:spPr>
        <p:txBody>
          <a:bodyPr wrap="square">
            <a:spAutoFit/>
          </a:bodyPr>
          <a:lstStyle/>
          <a:p>
            <a:pPr>
              <a:spcBef>
                <a:spcPts val="2400"/>
              </a:spcBef>
            </a:pPr>
            <a:r>
              <a:rPr lang="en-US" sz="3200" dirty="0">
                <a:solidFill>
                  <a:srgbClr val="000000"/>
                </a:solidFill>
                <a:cs typeface="Calibri" pitchFamily="34" charset="0"/>
              </a:rPr>
              <a:t>The bad news is that most councils in England have a huge DMMO back log. </a:t>
            </a:r>
          </a:p>
          <a:p>
            <a:pPr marL="457200" indent="-457200">
              <a:spcBef>
                <a:spcPts val="2400"/>
              </a:spcBef>
              <a:buFont typeface="Arial" panose="020B0604020202020204" pitchFamily="34" charset="0"/>
              <a:buChar char="•"/>
            </a:pPr>
            <a:r>
              <a:rPr lang="en-US" sz="3200" dirty="0">
                <a:solidFill>
                  <a:srgbClr val="000000"/>
                </a:solidFill>
                <a:cs typeface="Calibri" pitchFamily="34" charset="0"/>
              </a:rPr>
              <a:t>Surrey CC - 35 DMMOS on their register. This is a low number because very few people are submitting DMMOs in Surrey. DMMO progress on submitted ones is slow because SCC have had many staff cuts.  </a:t>
            </a:r>
          </a:p>
          <a:p>
            <a:pPr marL="457200" indent="-457200">
              <a:spcBef>
                <a:spcPts val="2400"/>
              </a:spcBef>
              <a:buFont typeface="Arial" panose="020B0604020202020204" pitchFamily="34" charset="0"/>
              <a:buChar char="•"/>
            </a:pPr>
            <a:r>
              <a:rPr lang="en-US" sz="3200" dirty="0">
                <a:solidFill>
                  <a:srgbClr val="000000"/>
                </a:solidFill>
                <a:cs typeface="Calibri" pitchFamily="34" charset="0"/>
              </a:rPr>
              <a:t>Hampshire CC - 171 DMMOs. </a:t>
            </a:r>
          </a:p>
          <a:p>
            <a:pPr marL="457200" indent="-457200">
              <a:spcBef>
                <a:spcPts val="2400"/>
              </a:spcBef>
              <a:buFont typeface="Arial" panose="020B0604020202020204" pitchFamily="34" charset="0"/>
              <a:buChar char="•"/>
            </a:pPr>
            <a:r>
              <a:rPr lang="en-US" sz="3200" dirty="0">
                <a:solidFill>
                  <a:srgbClr val="000000"/>
                </a:solidFill>
                <a:cs typeface="Calibri" pitchFamily="34" charset="0"/>
              </a:rPr>
              <a:t>Somerset and other counties with extensive volunteer groups, have over 350 DMMOs. </a:t>
            </a:r>
          </a:p>
          <a:p>
            <a:pPr>
              <a:spcBef>
                <a:spcPts val="2400"/>
              </a:spcBef>
            </a:pPr>
            <a:r>
              <a:rPr lang="en-US" sz="3200" dirty="0">
                <a:solidFill>
                  <a:srgbClr val="000000"/>
                </a:solidFill>
                <a:cs typeface="Calibri" pitchFamily="34" charset="0"/>
              </a:rPr>
              <a:t>Each DMMO can take years to look into. It a very time consuming job and local councils are under resourced and </a:t>
            </a:r>
            <a:r>
              <a:rPr lang="en-US" sz="3200" dirty="0" err="1">
                <a:solidFill>
                  <a:srgbClr val="000000"/>
                </a:solidFill>
                <a:cs typeface="Calibri" pitchFamily="34" charset="0"/>
              </a:rPr>
              <a:t>Covid</a:t>
            </a:r>
            <a:r>
              <a:rPr lang="en-US" sz="3200" dirty="0">
                <a:solidFill>
                  <a:srgbClr val="000000"/>
                </a:solidFill>
                <a:cs typeface="Calibri" pitchFamily="34" charset="0"/>
              </a:rPr>
              <a:t> has increased that delay. However, once a DMMO is submitted, even if it is not looked at before the 2026 deadline, it will be in the queue and will be looked at eventually. </a:t>
            </a:r>
          </a:p>
        </p:txBody>
      </p:sp>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6093440"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341004" y="809241"/>
            <a:ext cx="12860646" cy="707886"/>
          </a:xfrm>
          <a:prstGeom prst="rect">
            <a:avLst/>
          </a:prstGeom>
          <a:noFill/>
        </p:spPr>
        <p:txBody>
          <a:bodyPr wrap="square" rtlCol="0">
            <a:spAutoFit/>
          </a:bodyPr>
          <a:lstStyle/>
          <a:p>
            <a:r>
              <a:rPr lang="en-US" sz="4000" dirty="0">
                <a:solidFill>
                  <a:srgbClr val="C30C21"/>
                </a:solidFill>
                <a:latin typeface="VAG Rounded LT Thin"/>
                <a:cs typeface="VAG Rounded LT Thin"/>
              </a:rPr>
              <a:t>Definitive Map Modification Order – DMMO </a:t>
            </a:r>
            <a:r>
              <a:rPr lang="en-US" sz="4000" dirty="0" err="1">
                <a:solidFill>
                  <a:srgbClr val="C30C21"/>
                </a:solidFill>
                <a:latin typeface="VAG Rounded LT Thin"/>
                <a:cs typeface="VAG Rounded LT Thin"/>
              </a:rPr>
              <a:t>cont</a:t>
            </a:r>
            <a:r>
              <a:rPr lang="en-US" sz="4000" dirty="0">
                <a:solidFill>
                  <a:srgbClr val="C30C21"/>
                </a:solidFill>
                <a:latin typeface="VAG Rounded LT Thin"/>
                <a:cs typeface="VAG Rounded LT Thin"/>
              </a:rPr>
              <a:t>…/ </a:t>
            </a:r>
          </a:p>
        </p:txBody>
      </p:sp>
      <p:sp>
        <p:nvSpPr>
          <p:cNvPr id="2" name="Slide Number Placeholder 1"/>
          <p:cNvSpPr>
            <a:spLocks noGrp="1"/>
          </p:cNvSpPr>
          <p:nvPr>
            <p:ph type="sldNum" sz="quarter" idx="12"/>
          </p:nvPr>
        </p:nvSpPr>
        <p:spPr/>
        <p:txBody>
          <a:bodyPr/>
          <a:lstStyle/>
          <a:p>
            <a:fld id="{E069EF36-D42D-5449-961E-54151D3DFC33}" type="slidenum">
              <a:rPr lang="en-US" smtClean="0"/>
              <a:t>6</a:t>
            </a:fld>
            <a:endParaRPr lang="en-US"/>
          </a:p>
        </p:txBody>
      </p:sp>
    </p:spTree>
    <p:extLst>
      <p:ext uri="{BB962C8B-B14F-4D97-AF65-F5344CB8AC3E}">
        <p14:creationId xmlns:p14="http://schemas.microsoft.com/office/powerpoint/2010/main" val="15195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5264" y="2759203"/>
            <a:ext cx="16344481" cy="5632311"/>
          </a:xfrm>
          <a:prstGeom prst="rect">
            <a:avLst/>
          </a:prstGeom>
        </p:spPr>
        <p:txBody>
          <a:bodyPr wrap="square">
            <a:spAutoFit/>
          </a:bodyPr>
          <a:lstStyle/>
          <a:p>
            <a:pPr>
              <a:spcBef>
                <a:spcPts val="2400"/>
              </a:spcBef>
            </a:pPr>
            <a:r>
              <a:rPr lang="en-US" sz="4400" dirty="0">
                <a:solidFill>
                  <a:srgbClr val="000000"/>
                </a:solidFill>
                <a:cs typeface="Calibri" pitchFamily="34" charset="0"/>
              </a:rPr>
              <a:t>And if you thought all that was confusing we haven’t even touched upon commons. If you ride on commons you might want to contact us directly as most commons in Surrey have a right for “air and exercise” or public recreation that includes horse riding which means you do not always have to ride on the set Bridleways. But each common is different and you would need to check your common’s Byelaws and the signage</a:t>
            </a:r>
            <a:r>
              <a:rPr lang="en-US" sz="3200" dirty="0">
                <a:solidFill>
                  <a:srgbClr val="000000"/>
                </a:solidFill>
                <a:cs typeface="Calibri" pitchFamily="34" charset="0"/>
              </a:rPr>
              <a:t>. </a:t>
            </a:r>
          </a:p>
          <a:p>
            <a:pPr>
              <a:spcBef>
                <a:spcPts val="2400"/>
              </a:spcBef>
            </a:pPr>
            <a:endParaRPr lang="en-US" sz="3200" dirty="0">
              <a:solidFill>
                <a:srgbClr val="000000"/>
              </a:solidFill>
              <a:cs typeface="Calibri" pitchFamily="34" charset="0"/>
            </a:endParaRPr>
          </a:p>
        </p:txBody>
      </p:sp>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6093440"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341004" y="809241"/>
            <a:ext cx="12860646" cy="707886"/>
          </a:xfrm>
          <a:prstGeom prst="rect">
            <a:avLst/>
          </a:prstGeom>
          <a:noFill/>
        </p:spPr>
        <p:txBody>
          <a:bodyPr wrap="square" rtlCol="0">
            <a:spAutoFit/>
          </a:bodyPr>
          <a:lstStyle/>
          <a:p>
            <a:r>
              <a:rPr lang="en-US" sz="4000" dirty="0">
                <a:solidFill>
                  <a:srgbClr val="C30C21"/>
                </a:solidFill>
                <a:latin typeface="VAG Rounded LT Thin"/>
                <a:cs typeface="VAG Rounded LT Thin"/>
              </a:rPr>
              <a:t>Commons</a:t>
            </a:r>
          </a:p>
        </p:txBody>
      </p:sp>
      <p:sp>
        <p:nvSpPr>
          <p:cNvPr id="2" name="Slide Number Placeholder 1"/>
          <p:cNvSpPr>
            <a:spLocks noGrp="1"/>
          </p:cNvSpPr>
          <p:nvPr>
            <p:ph type="sldNum" sz="quarter" idx="12"/>
          </p:nvPr>
        </p:nvSpPr>
        <p:spPr/>
        <p:txBody>
          <a:bodyPr/>
          <a:lstStyle/>
          <a:p>
            <a:fld id="{E069EF36-D42D-5449-961E-54151D3DFC33}" type="slidenum">
              <a:rPr lang="en-US" smtClean="0"/>
              <a:t>7</a:t>
            </a:fld>
            <a:endParaRPr lang="en-US"/>
          </a:p>
        </p:txBody>
      </p:sp>
    </p:spTree>
    <p:extLst>
      <p:ext uri="{BB962C8B-B14F-4D97-AF65-F5344CB8AC3E}">
        <p14:creationId xmlns:p14="http://schemas.microsoft.com/office/powerpoint/2010/main" val="4435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66239"/>
            <a:ext cx="16070094"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823722"/>
            <a:ext cx="8722784" cy="707886"/>
          </a:xfrm>
          <a:prstGeom prst="rect">
            <a:avLst/>
          </a:prstGeom>
          <a:noFill/>
        </p:spPr>
        <p:txBody>
          <a:bodyPr wrap="square" rtlCol="0">
            <a:spAutoFit/>
          </a:bodyPr>
          <a:lstStyle/>
          <a:p>
            <a:r>
              <a:rPr lang="en-US" sz="4000" dirty="0">
                <a:solidFill>
                  <a:srgbClr val="C30C21"/>
                </a:solidFill>
                <a:latin typeface="VAG Rounded LT Thin"/>
                <a:cs typeface="VAG Rounded LT Thin"/>
              </a:rPr>
              <a:t>The Recorded Network</a:t>
            </a:r>
          </a:p>
        </p:txBody>
      </p:sp>
      <p:sp>
        <p:nvSpPr>
          <p:cNvPr id="2" name="Rectangle 1"/>
          <p:cNvSpPr/>
          <p:nvPr/>
        </p:nvSpPr>
        <p:spPr>
          <a:xfrm>
            <a:off x="683196" y="1921918"/>
            <a:ext cx="13772315" cy="5109091"/>
          </a:xfrm>
          <a:prstGeom prst="rect">
            <a:avLst/>
          </a:prstGeom>
        </p:spPr>
        <p:txBody>
          <a:bodyPr wrap="square">
            <a:spAutoFit/>
          </a:bodyPr>
          <a:lstStyle/>
          <a:p>
            <a:pPr>
              <a:spcBef>
                <a:spcPts val="2400"/>
              </a:spcBef>
            </a:pPr>
            <a:r>
              <a:rPr lang="en-US" sz="5400" b="1" dirty="0">
                <a:solidFill>
                  <a:srgbClr val="000000"/>
                </a:solidFill>
                <a:cs typeface="Calibri" pitchFamily="34" charset="0"/>
              </a:rPr>
              <a:t>In England </a:t>
            </a:r>
          </a:p>
          <a:p>
            <a:pPr>
              <a:spcBef>
                <a:spcPts val="2400"/>
              </a:spcBef>
            </a:pPr>
            <a:r>
              <a:rPr lang="en-US" sz="3200" dirty="0">
                <a:solidFill>
                  <a:srgbClr val="000000"/>
                </a:solidFill>
                <a:cs typeface="Calibri" pitchFamily="34" charset="0"/>
              </a:rPr>
              <a:t>117,000 miles of public rights of way, of which:-</a:t>
            </a:r>
          </a:p>
          <a:p>
            <a:pPr>
              <a:spcBef>
                <a:spcPts val="2400"/>
              </a:spcBef>
            </a:pPr>
            <a:r>
              <a:rPr lang="en-US" sz="3200" dirty="0">
                <a:solidFill>
                  <a:srgbClr val="000000"/>
                </a:solidFill>
                <a:cs typeface="Calibri" pitchFamily="34" charset="0"/>
              </a:rPr>
              <a:t>22% are Bridleways</a:t>
            </a:r>
          </a:p>
          <a:p>
            <a:pPr>
              <a:spcBef>
                <a:spcPts val="2400"/>
              </a:spcBef>
            </a:pPr>
            <a:r>
              <a:rPr lang="en-US" sz="3200" dirty="0">
                <a:solidFill>
                  <a:srgbClr val="000000"/>
                </a:solidFill>
                <a:cs typeface="Calibri" pitchFamily="34" charset="0"/>
              </a:rPr>
              <a:t>5% are byways and restricted byways</a:t>
            </a:r>
          </a:p>
          <a:p>
            <a:pPr>
              <a:spcBef>
                <a:spcPts val="2400"/>
              </a:spcBef>
            </a:pPr>
            <a:r>
              <a:rPr lang="en-US" sz="3200" dirty="0">
                <a:solidFill>
                  <a:srgbClr val="000000"/>
                </a:solidFill>
                <a:cs typeface="Calibri" pitchFamily="34" charset="0"/>
              </a:rPr>
              <a:t>73% are almost all Footpaths. However, these maybe under recorded and possibly should be Bridleways or Byways. Historical research could result in DMMO upgrade to Bridleway (</a:t>
            </a:r>
            <a:r>
              <a:rPr lang="en-US" sz="3200" dirty="0" err="1">
                <a:solidFill>
                  <a:srgbClr val="000000"/>
                </a:solidFill>
                <a:cs typeface="Calibri" pitchFamily="34" charset="0"/>
              </a:rPr>
              <a:t>eg</a:t>
            </a:r>
            <a:r>
              <a:rPr lang="en-US" sz="3200" dirty="0">
                <a:solidFill>
                  <a:srgbClr val="000000"/>
                </a:solidFill>
                <a:cs typeface="Calibri" pitchFamily="34" charset="0"/>
              </a:rPr>
              <a:t> status change at a Parish boundary). </a:t>
            </a:r>
          </a:p>
        </p:txBody>
      </p:sp>
      <p:sp>
        <p:nvSpPr>
          <p:cNvPr id="6" name="Slide Number Placeholder 5"/>
          <p:cNvSpPr>
            <a:spLocks noGrp="1"/>
          </p:cNvSpPr>
          <p:nvPr>
            <p:ph type="sldNum" sz="quarter" idx="12"/>
          </p:nvPr>
        </p:nvSpPr>
        <p:spPr/>
        <p:txBody>
          <a:bodyPr/>
          <a:lstStyle/>
          <a:p>
            <a:fld id="{E069EF36-D42D-5449-961E-54151D3DFC33}" type="slidenum">
              <a:rPr lang="en-US" smtClean="0"/>
              <a:t>8</a:t>
            </a:fld>
            <a:endParaRPr lang="en-US"/>
          </a:p>
        </p:txBody>
      </p:sp>
    </p:spTree>
    <p:extLst>
      <p:ext uri="{BB962C8B-B14F-4D97-AF65-F5344CB8AC3E}">
        <p14:creationId xmlns:p14="http://schemas.microsoft.com/office/powerpoint/2010/main" val="416506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sh_1366x7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05149"/>
            <a:ext cx="15894996" cy="1790536"/>
          </a:xfrm>
          <a:prstGeom prst="rect">
            <a:avLst/>
          </a:prstGeom>
        </p:spPr>
      </p:pic>
      <p:pic>
        <p:nvPicPr>
          <p:cNvPr id="3" name="Picture 2" descr="BHS logo Pantone 179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7469" y="433413"/>
            <a:ext cx="1462276" cy="1488505"/>
          </a:xfrm>
          <a:prstGeom prst="rect">
            <a:avLst/>
          </a:prstGeom>
        </p:spPr>
      </p:pic>
      <p:sp>
        <p:nvSpPr>
          <p:cNvPr id="4" name="TextBox 3"/>
          <p:cNvSpPr txBox="1"/>
          <p:nvPr/>
        </p:nvSpPr>
        <p:spPr>
          <a:xfrm>
            <a:off x="493405" y="886717"/>
            <a:ext cx="4907113" cy="630942"/>
          </a:xfrm>
          <a:prstGeom prst="rect">
            <a:avLst/>
          </a:prstGeom>
          <a:noFill/>
        </p:spPr>
        <p:txBody>
          <a:bodyPr wrap="none" rtlCol="0">
            <a:spAutoFit/>
          </a:bodyPr>
          <a:lstStyle/>
          <a:p>
            <a:r>
              <a:rPr lang="en-US" sz="3500" dirty="0">
                <a:solidFill>
                  <a:srgbClr val="C30C21"/>
                </a:solidFill>
                <a:latin typeface="VAG Rounded LT Thin"/>
                <a:cs typeface="VAG Rounded LT Thin"/>
              </a:rPr>
              <a:t>What is being done now?</a:t>
            </a:r>
          </a:p>
        </p:txBody>
      </p:sp>
      <p:sp>
        <p:nvSpPr>
          <p:cNvPr id="2" name="TextBox 1"/>
          <p:cNvSpPr txBox="1"/>
          <p:nvPr/>
        </p:nvSpPr>
        <p:spPr>
          <a:xfrm>
            <a:off x="1571259" y="1677580"/>
            <a:ext cx="12957717" cy="1523494"/>
          </a:xfrm>
          <a:prstGeom prst="rect">
            <a:avLst/>
          </a:prstGeom>
          <a:noFill/>
        </p:spPr>
        <p:txBody>
          <a:bodyPr wrap="square" rtlCol="0">
            <a:spAutoFit/>
          </a:bodyPr>
          <a:lstStyle/>
          <a:p>
            <a:pPr algn="ctr"/>
            <a:r>
              <a:rPr lang="en-US" dirty="0"/>
              <a:t>Many people are already busy researching and submitting DMMO applications, some as individuals, most as part of a group </a:t>
            </a:r>
            <a:r>
              <a:rPr lang="en-US" dirty="0" err="1"/>
              <a:t>eg</a:t>
            </a:r>
            <a:r>
              <a:rPr lang="en-US" dirty="0"/>
              <a:t> BHS and Cycling Groups. The Ramblers too but they are mainly interested in Footpaths.</a:t>
            </a:r>
            <a:endParaRPr lang="en-GB"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259" y="3844897"/>
            <a:ext cx="2212207" cy="2884028"/>
          </a:xfrm>
          <a:prstGeom prst="rect">
            <a:avLst/>
          </a:prstGeom>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5668" t="17484" r="37337" b="1973"/>
          <a:stretch/>
        </p:blipFill>
        <p:spPr bwMode="auto">
          <a:xfrm>
            <a:off x="6668428" y="3377133"/>
            <a:ext cx="2319455" cy="381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24687" y="7676306"/>
            <a:ext cx="6911414" cy="569387"/>
          </a:xfrm>
          <a:prstGeom prst="rect">
            <a:avLst/>
          </a:prstGeom>
          <a:noFill/>
        </p:spPr>
        <p:txBody>
          <a:bodyPr wrap="square" rtlCol="0">
            <a:spAutoFit/>
          </a:bodyPr>
          <a:lstStyle/>
          <a:p>
            <a:r>
              <a:rPr lang="en-US" dirty="0">
                <a:hlinkClick r:id="rId7"/>
              </a:rPr>
              <a:t>http://www.restoringtherecord.org.uk/</a:t>
            </a:r>
            <a:r>
              <a:rPr lang="en-US" dirty="0"/>
              <a:t>          </a:t>
            </a:r>
            <a:endParaRPr lang="en-GB" dirty="0"/>
          </a:p>
        </p:txBody>
      </p:sp>
      <p:sp>
        <p:nvSpPr>
          <p:cNvPr id="8" name="TextBox 7"/>
          <p:cNvSpPr txBox="1"/>
          <p:nvPr/>
        </p:nvSpPr>
        <p:spPr>
          <a:xfrm>
            <a:off x="8809463" y="7694341"/>
            <a:ext cx="5910146" cy="569387"/>
          </a:xfrm>
          <a:prstGeom prst="rect">
            <a:avLst/>
          </a:prstGeom>
          <a:noFill/>
        </p:spPr>
        <p:txBody>
          <a:bodyPr wrap="square" rtlCol="0">
            <a:spAutoFit/>
          </a:bodyPr>
          <a:lstStyle/>
          <a:p>
            <a:r>
              <a:rPr lang="en-GB" dirty="0">
                <a:hlinkClick r:id="rId8"/>
              </a:rPr>
              <a:t>www.bhsaccess.org.uk/Project2026</a:t>
            </a:r>
            <a:r>
              <a:rPr lang="en-GB" dirty="0"/>
              <a:t> </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14110" y="3201074"/>
            <a:ext cx="2813359" cy="439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E069EF36-D42D-5449-961E-54151D3DFC33}" type="slidenum">
              <a:rPr lang="en-US" smtClean="0"/>
              <a:t>9</a:t>
            </a:fld>
            <a:endParaRPr lang="en-US"/>
          </a:p>
        </p:txBody>
      </p:sp>
    </p:spTree>
    <p:extLst>
      <p:ext uri="{BB962C8B-B14F-4D97-AF65-F5344CB8AC3E}">
        <p14:creationId xmlns:p14="http://schemas.microsoft.com/office/powerpoint/2010/main" val="893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6622</TotalTime>
  <Words>1925</Words>
  <Application>Microsoft Macintosh PowerPoint</Application>
  <PresentationFormat>Custom</PresentationFormat>
  <Paragraphs>153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VAG Rounded LT Thin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British Horse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Whitton</dc:creator>
  <cp:lastModifiedBy>Microsoft Office User</cp:lastModifiedBy>
  <cp:revision>116</cp:revision>
  <cp:lastPrinted>2021-02-22T18:58:59Z</cp:lastPrinted>
  <dcterms:created xsi:type="dcterms:W3CDTF">2016-07-26T07:12:38Z</dcterms:created>
  <dcterms:modified xsi:type="dcterms:W3CDTF">2021-05-03T18:23:54Z</dcterms:modified>
</cp:coreProperties>
</file>